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4" r:id="rId3"/>
    <p:sldId id="258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C068DAC-C6A5-4061-90C7-3675AF50743C}" type="doc">
      <dgm:prSet loTypeId="urn:microsoft.com/office/officeart/2005/8/layout/cycle2" loCatId="cycle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en-GB"/>
        </a:p>
      </dgm:t>
    </dgm:pt>
    <dgm:pt modelId="{E3521A7C-CF80-4394-B9D7-1ED5E575FA22}">
      <dgm:prSet phldrT="[Text]" custT="1"/>
      <dgm:spPr/>
      <dgm:t>
        <a:bodyPr/>
        <a:lstStyle/>
        <a:p>
          <a:r>
            <a:rPr lang="en-GB" sz="1400" dirty="0" smtClean="0"/>
            <a:t>Living well</a:t>
          </a:r>
          <a:endParaRPr lang="en-GB" sz="1400" dirty="0"/>
        </a:p>
      </dgm:t>
    </dgm:pt>
    <dgm:pt modelId="{6F4F0870-64D4-4F48-B6D4-2E1388CB21CA}" type="parTrans" cxnId="{B4EB9E31-0A73-4A06-BEB8-5DEAEEED50F8}">
      <dgm:prSet/>
      <dgm:spPr/>
      <dgm:t>
        <a:bodyPr/>
        <a:lstStyle/>
        <a:p>
          <a:endParaRPr lang="en-GB"/>
        </a:p>
      </dgm:t>
    </dgm:pt>
    <dgm:pt modelId="{D52B1B22-B188-477F-A48A-124FCB00C452}" type="sibTrans" cxnId="{B4EB9E31-0A73-4A06-BEB8-5DEAEEED50F8}">
      <dgm:prSet/>
      <dgm:spPr/>
      <dgm:t>
        <a:bodyPr/>
        <a:lstStyle/>
        <a:p>
          <a:endParaRPr lang="en-GB" dirty="0"/>
        </a:p>
      </dgm:t>
    </dgm:pt>
    <dgm:pt modelId="{7C7A2839-B695-4A3E-B9E4-7503A2446E45}">
      <dgm:prSet phldrT="[Text]" custT="1"/>
      <dgm:spPr/>
      <dgm:t>
        <a:bodyPr/>
        <a:lstStyle/>
        <a:p>
          <a:r>
            <a:rPr lang="en-GB" sz="1300" dirty="0" smtClean="0">
              <a:solidFill>
                <a:schemeClr val="tx1"/>
              </a:solidFill>
            </a:rPr>
            <a:t>What if I have health needs?</a:t>
          </a:r>
          <a:endParaRPr lang="en-GB" sz="1300" dirty="0">
            <a:solidFill>
              <a:schemeClr val="tx1"/>
            </a:solidFill>
          </a:endParaRPr>
        </a:p>
      </dgm:t>
    </dgm:pt>
    <dgm:pt modelId="{00E5D9D6-0DA2-4292-9C55-AC814A4F6B21}" type="parTrans" cxnId="{52D9C92C-218B-4F23-B3F4-A8AE5981FF82}">
      <dgm:prSet/>
      <dgm:spPr/>
      <dgm:t>
        <a:bodyPr/>
        <a:lstStyle/>
        <a:p>
          <a:endParaRPr lang="en-GB"/>
        </a:p>
      </dgm:t>
    </dgm:pt>
    <dgm:pt modelId="{5171AFB3-E580-4CDB-9B5E-B3C4E6EC3FB6}" type="sibTrans" cxnId="{52D9C92C-218B-4F23-B3F4-A8AE5981FF82}">
      <dgm:prSet/>
      <dgm:spPr/>
      <dgm:t>
        <a:bodyPr/>
        <a:lstStyle/>
        <a:p>
          <a:endParaRPr lang="en-GB" dirty="0"/>
        </a:p>
      </dgm:t>
    </dgm:pt>
    <dgm:pt modelId="{9B5CB00A-2751-4251-AC22-6B1F0D3938CA}">
      <dgm:prSet phldrT="[Text]" custT="1"/>
      <dgm:spPr/>
      <dgm:t>
        <a:bodyPr/>
        <a:lstStyle/>
        <a:p>
          <a:r>
            <a:rPr lang="en-GB" sz="1400" dirty="0" smtClean="0"/>
            <a:t>What if I become unwell?</a:t>
          </a:r>
          <a:endParaRPr lang="en-GB" sz="1400" dirty="0"/>
        </a:p>
      </dgm:t>
    </dgm:pt>
    <dgm:pt modelId="{5E0DAF99-398F-4F7C-84CB-8EFC1683C0B1}" type="parTrans" cxnId="{20D309FC-310E-453D-BB0F-4CED274675B1}">
      <dgm:prSet/>
      <dgm:spPr/>
      <dgm:t>
        <a:bodyPr/>
        <a:lstStyle/>
        <a:p>
          <a:endParaRPr lang="en-GB"/>
        </a:p>
      </dgm:t>
    </dgm:pt>
    <dgm:pt modelId="{AD075101-BBA6-4F03-ABED-54780748BFC1}" type="sibTrans" cxnId="{20D309FC-310E-453D-BB0F-4CED274675B1}">
      <dgm:prSet/>
      <dgm:spPr/>
      <dgm:t>
        <a:bodyPr/>
        <a:lstStyle/>
        <a:p>
          <a:endParaRPr lang="en-GB" dirty="0"/>
        </a:p>
      </dgm:t>
    </dgm:pt>
    <dgm:pt modelId="{113D499B-D01A-4C89-B98D-EAAB80100BA3}">
      <dgm:prSet phldrT="[Text]" custT="1"/>
      <dgm:spPr/>
      <dgm:t>
        <a:bodyPr/>
        <a:lstStyle/>
        <a:p>
          <a:r>
            <a:rPr lang="en-GB" sz="1400" dirty="0" smtClean="0">
              <a:solidFill>
                <a:schemeClr val="tx1"/>
              </a:solidFill>
            </a:rPr>
            <a:t>What if I need urgent help?</a:t>
          </a:r>
          <a:endParaRPr lang="en-GB" sz="1400" dirty="0">
            <a:solidFill>
              <a:schemeClr val="tx1"/>
            </a:solidFill>
          </a:endParaRPr>
        </a:p>
      </dgm:t>
    </dgm:pt>
    <dgm:pt modelId="{DBC2B6DA-1893-414F-89B7-EB286D4741CC}" type="parTrans" cxnId="{8B5907EA-5CB7-448B-B9BA-CD3C885DD223}">
      <dgm:prSet/>
      <dgm:spPr/>
      <dgm:t>
        <a:bodyPr/>
        <a:lstStyle/>
        <a:p>
          <a:endParaRPr lang="en-GB"/>
        </a:p>
      </dgm:t>
    </dgm:pt>
    <dgm:pt modelId="{5839025E-B5D4-4AD4-9107-76799A54871A}" type="sibTrans" cxnId="{8B5907EA-5CB7-448B-B9BA-CD3C885DD223}">
      <dgm:prSet/>
      <dgm:spPr/>
      <dgm:t>
        <a:bodyPr/>
        <a:lstStyle/>
        <a:p>
          <a:endParaRPr lang="en-GB" dirty="0"/>
        </a:p>
      </dgm:t>
    </dgm:pt>
    <dgm:pt modelId="{A1B8DFD9-C41E-4B24-B791-D11051EB06AE}">
      <dgm:prSet phldrT="[Text]"/>
      <dgm:spPr/>
      <dgm:t>
        <a:bodyPr/>
        <a:lstStyle/>
        <a:p>
          <a:r>
            <a:rPr lang="en-GB" dirty="0" smtClean="0">
              <a:solidFill>
                <a:schemeClr val="tx1"/>
              </a:solidFill>
            </a:rPr>
            <a:t>What if I am admitted to hospital?</a:t>
          </a:r>
          <a:endParaRPr lang="en-GB" dirty="0">
            <a:solidFill>
              <a:schemeClr val="tx1"/>
            </a:solidFill>
          </a:endParaRPr>
        </a:p>
      </dgm:t>
    </dgm:pt>
    <dgm:pt modelId="{B55F415C-D673-4CC2-81D8-5400527161A5}" type="parTrans" cxnId="{AE382064-C429-494F-A1DC-2BAE13446BFD}">
      <dgm:prSet/>
      <dgm:spPr/>
      <dgm:t>
        <a:bodyPr/>
        <a:lstStyle/>
        <a:p>
          <a:endParaRPr lang="en-GB"/>
        </a:p>
      </dgm:t>
    </dgm:pt>
    <dgm:pt modelId="{DC7E0AEB-491D-4709-93FE-FB5FC871BC25}" type="sibTrans" cxnId="{AE382064-C429-494F-A1DC-2BAE13446BFD}">
      <dgm:prSet/>
      <dgm:spPr/>
      <dgm:t>
        <a:bodyPr/>
        <a:lstStyle/>
        <a:p>
          <a:endParaRPr lang="en-GB" dirty="0"/>
        </a:p>
      </dgm:t>
    </dgm:pt>
    <dgm:pt modelId="{48075831-1D22-4AD7-966F-B38643F3E2C9}">
      <dgm:prSet/>
      <dgm:spPr>
        <a:solidFill>
          <a:srgbClr val="FFABF3"/>
        </a:solidFill>
      </dgm:spPr>
      <dgm:t>
        <a:bodyPr/>
        <a:lstStyle/>
        <a:p>
          <a:r>
            <a:rPr lang="en-GB" dirty="0" smtClean="0">
              <a:solidFill>
                <a:schemeClr val="tx1"/>
              </a:solidFill>
            </a:rPr>
            <a:t>What if I’m at the end of my life?</a:t>
          </a:r>
          <a:endParaRPr lang="en-GB" dirty="0">
            <a:solidFill>
              <a:schemeClr val="tx1"/>
            </a:solidFill>
          </a:endParaRPr>
        </a:p>
      </dgm:t>
    </dgm:pt>
    <dgm:pt modelId="{3CA63ED0-12F8-472C-9B39-FDEB66D6F64D}" type="parTrans" cxnId="{EE0A5A49-BC00-45C4-92DE-B66619E14D1C}">
      <dgm:prSet/>
      <dgm:spPr/>
      <dgm:t>
        <a:bodyPr/>
        <a:lstStyle/>
        <a:p>
          <a:endParaRPr lang="en-GB"/>
        </a:p>
      </dgm:t>
    </dgm:pt>
    <dgm:pt modelId="{A4F380C6-1237-4A37-A3D4-5A9055831004}" type="sibTrans" cxnId="{EE0A5A49-BC00-45C4-92DE-B66619E14D1C}">
      <dgm:prSet/>
      <dgm:spPr>
        <a:solidFill>
          <a:schemeClr val="bg1"/>
        </a:solidFill>
      </dgm:spPr>
      <dgm:t>
        <a:bodyPr/>
        <a:lstStyle/>
        <a:p>
          <a:endParaRPr lang="en-GB" dirty="0"/>
        </a:p>
      </dgm:t>
    </dgm:pt>
    <dgm:pt modelId="{6A25F958-3F02-427F-9300-5A193AEE91D5}" type="pres">
      <dgm:prSet presAssocID="{1C068DAC-C6A5-4061-90C7-3675AF50743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B0B20DB1-BED0-440F-851C-AF1D327E8C1D}" type="pres">
      <dgm:prSet presAssocID="{E3521A7C-CF80-4394-B9D7-1ED5E575FA22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0BC30D0-2CC7-4665-A31E-41A2D97D32B0}" type="pres">
      <dgm:prSet presAssocID="{D52B1B22-B188-477F-A48A-124FCB00C452}" presName="sibTrans" presStyleLbl="sibTrans2D1" presStyleIdx="0" presStyleCnt="6"/>
      <dgm:spPr/>
      <dgm:t>
        <a:bodyPr/>
        <a:lstStyle/>
        <a:p>
          <a:endParaRPr lang="en-GB"/>
        </a:p>
      </dgm:t>
    </dgm:pt>
    <dgm:pt modelId="{E7A0775A-C126-42C4-B768-8E429CF7EBBA}" type="pres">
      <dgm:prSet presAssocID="{D52B1B22-B188-477F-A48A-124FCB00C452}" presName="connectorText" presStyleLbl="sibTrans2D1" presStyleIdx="0" presStyleCnt="6"/>
      <dgm:spPr/>
      <dgm:t>
        <a:bodyPr/>
        <a:lstStyle/>
        <a:p>
          <a:endParaRPr lang="en-GB"/>
        </a:p>
      </dgm:t>
    </dgm:pt>
    <dgm:pt modelId="{1A555C2D-D2C8-4346-BEFB-AEF615E95E95}" type="pres">
      <dgm:prSet presAssocID="{7C7A2839-B695-4A3E-B9E4-7503A2446E45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934DECC-E0AC-4F39-A08E-E13375D8EA17}" type="pres">
      <dgm:prSet presAssocID="{5171AFB3-E580-4CDB-9B5E-B3C4E6EC3FB6}" presName="sibTrans" presStyleLbl="sibTrans2D1" presStyleIdx="1" presStyleCnt="6"/>
      <dgm:spPr/>
      <dgm:t>
        <a:bodyPr/>
        <a:lstStyle/>
        <a:p>
          <a:endParaRPr lang="en-GB"/>
        </a:p>
      </dgm:t>
    </dgm:pt>
    <dgm:pt modelId="{B0EDCC08-D106-4D12-A6C1-F76593DB42E7}" type="pres">
      <dgm:prSet presAssocID="{5171AFB3-E580-4CDB-9B5E-B3C4E6EC3FB6}" presName="connectorText" presStyleLbl="sibTrans2D1" presStyleIdx="1" presStyleCnt="6"/>
      <dgm:spPr/>
      <dgm:t>
        <a:bodyPr/>
        <a:lstStyle/>
        <a:p>
          <a:endParaRPr lang="en-GB"/>
        </a:p>
      </dgm:t>
    </dgm:pt>
    <dgm:pt modelId="{7F490B95-1F1A-435C-A470-35738DD0FA5C}" type="pres">
      <dgm:prSet presAssocID="{9B5CB00A-2751-4251-AC22-6B1F0D3938CA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784CF17-9403-4A1D-9A71-BF977F4BD7A7}" type="pres">
      <dgm:prSet presAssocID="{AD075101-BBA6-4F03-ABED-54780748BFC1}" presName="sibTrans" presStyleLbl="sibTrans2D1" presStyleIdx="2" presStyleCnt="6"/>
      <dgm:spPr/>
      <dgm:t>
        <a:bodyPr/>
        <a:lstStyle/>
        <a:p>
          <a:endParaRPr lang="en-GB"/>
        </a:p>
      </dgm:t>
    </dgm:pt>
    <dgm:pt modelId="{59A004C5-58E1-44F9-A780-C1D076C7249F}" type="pres">
      <dgm:prSet presAssocID="{AD075101-BBA6-4F03-ABED-54780748BFC1}" presName="connectorText" presStyleLbl="sibTrans2D1" presStyleIdx="2" presStyleCnt="6"/>
      <dgm:spPr/>
      <dgm:t>
        <a:bodyPr/>
        <a:lstStyle/>
        <a:p>
          <a:endParaRPr lang="en-GB"/>
        </a:p>
      </dgm:t>
    </dgm:pt>
    <dgm:pt modelId="{7EE9AE34-B86E-4531-A78C-445F8DD4F792}" type="pres">
      <dgm:prSet presAssocID="{113D499B-D01A-4C89-B98D-EAAB80100BA3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120B668-DBA9-4E5C-8BDB-0E204BEDA8D1}" type="pres">
      <dgm:prSet presAssocID="{5839025E-B5D4-4AD4-9107-76799A54871A}" presName="sibTrans" presStyleLbl="sibTrans2D1" presStyleIdx="3" presStyleCnt="6"/>
      <dgm:spPr/>
      <dgm:t>
        <a:bodyPr/>
        <a:lstStyle/>
        <a:p>
          <a:endParaRPr lang="en-GB"/>
        </a:p>
      </dgm:t>
    </dgm:pt>
    <dgm:pt modelId="{18CE60E0-F582-480E-8DBA-2B14B2362EE8}" type="pres">
      <dgm:prSet presAssocID="{5839025E-B5D4-4AD4-9107-76799A54871A}" presName="connectorText" presStyleLbl="sibTrans2D1" presStyleIdx="3" presStyleCnt="6"/>
      <dgm:spPr/>
      <dgm:t>
        <a:bodyPr/>
        <a:lstStyle/>
        <a:p>
          <a:endParaRPr lang="en-GB"/>
        </a:p>
      </dgm:t>
    </dgm:pt>
    <dgm:pt modelId="{A5A1B18A-D682-4C81-8753-145EECC8603F}" type="pres">
      <dgm:prSet presAssocID="{A1B8DFD9-C41E-4B24-B791-D11051EB06AE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A7629DA-22D2-4A42-B590-30D6BD0F7861}" type="pres">
      <dgm:prSet presAssocID="{DC7E0AEB-491D-4709-93FE-FB5FC871BC25}" presName="sibTrans" presStyleLbl="sibTrans2D1" presStyleIdx="4" presStyleCnt="6"/>
      <dgm:spPr/>
      <dgm:t>
        <a:bodyPr/>
        <a:lstStyle/>
        <a:p>
          <a:endParaRPr lang="en-GB"/>
        </a:p>
      </dgm:t>
    </dgm:pt>
    <dgm:pt modelId="{A7B72D75-00A8-4C71-B621-3869993D8C92}" type="pres">
      <dgm:prSet presAssocID="{DC7E0AEB-491D-4709-93FE-FB5FC871BC25}" presName="connectorText" presStyleLbl="sibTrans2D1" presStyleIdx="4" presStyleCnt="6"/>
      <dgm:spPr/>
      <dgm:t>
        <a:bodyPr/>
        <a:lstStyle/>
        <a:p>
          <a:endParaRPr lang="en-GB"/>
        </a:p>
      </dgm:t>
    </dgm:pt>
    <dgm:pt modelId="{FEA1B89D-DA3A-4808-866B-2ED073D2716F}" type="pres">
      <dgm:prSet presAssocID="{48075831-1D22-4AD7-966F-B38643F3E2C9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8DA5CB7-642F-4272-B73F-DC9F62540907}" type="pres">
      <dgm:prSet presAssocID="{A4F380C6-1237-4A37-A3D4-5A9055831004}" presName="sibTrans" presStyleLbl="sibTrans2D1" presStyleIdx="5" presStyleCnt="6"/>
      <dgm:spPr/>
      <dgm:t>
        <a:bodyPr/>
        <a:lstStyle/>
        <a:p>
          <a:endParaRPr lang="en-GB"/>
        </a:p>
      </dgm:t>
    </dgm:pt>
    <dgm:pt modelId="{15B0A7EA-BE45-4D87-8E58-76B9A94F6F45}" type="pres">
      <dgm:prSet presAssocID="{A4F380C6-1237-4A37-A3D4-5A9055831004}" presName="connectorText" presStyleLbl="sibTrans2D1" presStyleIdx="5" presStyleCnt="6"/>
      <dgm:spPr/>
      <dgm:t>
        <a:bodyPr/>
        <a:lstStyle/>
        <a:p>
          <a:endParaRPr lang="en-GB"/>
        </a:p>
      </dgm:t>
    </dgm:pt>
  </dgm:ptLst>
  <dgm:cxnLst>
    <dgm:cxn modelId="{20D309FC-310E-453D-BB0F-4CED274675B1}" srcId="{1C068DAC-C6A5-4061-90C7-3675AF50743C}" destId="{9B5CB00A-2751-4251-AC22-6B1F0D3938CA}" srcOrd="2" destOrd="0" parTransId="{5E0DAF99-398F-4F7C-84CB-8EFC1683C0B1}" sibTransId="{AD075101-BBA6-4F03-ABED-54780748BFC1}"/>
    <dgm:cxn modelId="{E54E956C-054E-4013-872C-6E47E831EBA7}" type="presOf" srcId="{5171AFB3-E580-4CDB-9B5E-B3C4E6EC3FB6}" destId="{D934DECC-E0AC-4F39-A08E-E13375D8EA17}" srcOrd="0" destOrd="0" presId="urn:microsoft.com/office/officeart/2005/8/layout/cycle2"/>
    <dgm:cxn modelId="{501ABEC3-4EFA-43AA-A130-71087A49721B}" type="presOf" srcId="{1C068DAC-C6A5-4061-90C7-3675AF50743C}" destId="{6A25F958-3F02-427F-9300-5A193AEE91D5}" srcOrd="0" destOrd="0" presId="urn:microsoft.com/office/officeart/2005/8/layout/cycle2"/>
    <dgm:cxn modelId="{AE382064-C429-494F-A1DC-2BAE13446BFD}" srcId="{1C068DAC-C6A5-4061-90C7-3675AF50743C}" destId="{A1B8DFD9-C41E-4B24-B791-D11051EB06AE}" srcOrd="4" destOrd="0" parTransId="{B55F415C-D673-4CC2-81D8-5400527161A5}" sibTransId="{DC7E0AEB-491D-4709-93FE-FB5FC871BC25}"/>
    <dgm:cxn modelId="{B4EB9E31-0A73-4A06-BEB8-5DEAEEED50F8}" srcId="{1C068DAC-C6A5-4061-90C7-3675AF50743C}" destId="{E3521A7C-CF80-4394-B9D7-1ED5E575FA22}" srcOrd="0" destOrd="0" parTransId="{6F4F0870-64D4-4F48-B6D4-2E1388CB21CA}" sibTransId="{D52B1B22-B188-477F-A48A-124FCB00C452}"/>
    <dgm:cxn modelId="{5F013CA8-9C39-407A-86D9-6D3EE1F77575}" type="presOf" srcId="{D52B1B22-B188-477F-A48A-124FCB00C452}" destId="{E7A0775A-C126-42C4-B768-8E429CF7EBBA}" srcOrd="1" destOrd="0" presId="urn:microsoft.com/office/officeart/2005/8/layout/cycle2"/>
    <dgm:cxn modelId="{EE0A5A49-BC00-45C4-92DE-B66619E14D1C}" srcId="{1C068DAC-C6A5-4061-90C7-3675AF50743C}" destId="{48075831-1D22-4AD7-966F-B38643F3E2C9}" srcOrd="5" destOrd="0" parTransId="{3CA63ED0-12F8-472C-9B39-FDEB66D6F64D}" sibTransId="{A4F380C6-1237-4A37-A3D4-5A9055831004}"/>
    <dgm:cxn modelId="{B534E14B-6E3C-4616-A3DE-B14B3382952C}" type="presOf" srcId="{48075831-1D22-4AD7-966F-B38643F3E2C9}" destId="{FEA1B89D-DA3A-4808-866B-2ED073D2716F}" srcOrd="0" destOrd="0" presId="urn:microsoft.com/office/officeart/2005/8/layout/cycle2"/>
    <dgm:cxn modelId="{BE2A19E9-D87F-4008-B59C-593ADA7874CE}" type="presOf" srcId="{AD075101-BBA6-4F03-ABED-54780748BFC1}" destId="{C784CF17-9403-4A1D-9A71-BF977F4BD7A7}" srcOrd="0" destOrd="0" presId="urn:microsoft.com/office/officeart/2005/8/layout/cycle2"/>
    <dgm:cxn modelId="{FCBF667A-473F-4718-8B74-5525DCE02CD5}" type="presOf" srcId="{A1B8DFD9-C41E-4B24-B791-D11051EB06AE}" destId="{A5A1B18A-D682-4C81-8753-145EECC8603F}" srcOrd="0" destOrd="0" presId="urn:microsoft.com/office/officeart/2005/8/layout/cycle2"/>
    <dgm:cxn modelId="{5304C78A-1846-459B-B6CB-D99BA2202F1B}" type="presOf" srcId="{D52B1B22-B188-477F-A48A-124FCB00C452}" destId="{90BC30D0-2CC7-4665-A31E-41A2D97D32B0}" srcOrd="0" destOrd="0" presId="urn:microsoft.com/office/officeart/2005/8/layout/cycle2"/>
    <dgm:cxn modelId="{9F09F082-8811-4F1D-9CE8-2CAFEA721B9F}" type="presOf" srcId="{7C7A2839-B695-4A3E-B9E4-7503A2446E45}" destId="{1A555C2D-D2C8-4346-BEFB-AEF615E95E95}" srcOrd="0" destOrd="0" presId="urn:microsoft.com/office/officeart/2005/8/layout/cycle2"/>
    <dgm:cxn modelId="{68D7E609-D0CB-40B1-9409-D8D818D09877}" type="presOf" srcId="{AD075101-BBA6-4F03-ABED-54780748BFC1}" destId="{59A004C5-58E1-44F9-A780-C1D076C7249F}" srcOrd="1" destOrd="0" presId="urn:microsoft.com/office/officeart/2005/8/layout/cycle2"/>
    <dgm:cxn modelId="{5C1B74D0-B993-4F75-8F09-1082A20663C4}" type="presOf" srcId="{5839025E-B5D4-4AD4-9107-76799A54871A}" destId="{7120B668-DBA9-4E5C-8BDB-0E204BEDA8D1}" srcOrd="0" destOrd="0" presId="urn:microsoft.com/office/officeart/2005/8/layout/cycle2"/>
    <dgm:cxn modelId="{52D9C92C-218B-4F23-B3F4-A8AE5981FF82}" srcId="{1C068DAC-C6A5-4061-90C7-3675AF50743C}" destId="{7C7A2839-B695-4A3E-B9E4-7503A2446E45}" srcOrd="1" destOrd="0" parTransId="{00E5D9D6-0DA2-4292-9C55-AC814A4F6B21}" sibTransId="{5171AFB3-E580-4CDB-9B5E-B3C4E6EC3FB6}"/>
    <dgm:cxn modelId="{86B067E5-DBEC-4EB1-854A-3B73FE8D5E3C}" type="presOf" srcId="{9B5CB00A-2751-4251-AC22-6B1F0D3938CA}" destId="{7F490B95-1F1A-435C-A470-35738DD0FA5C}" srcOrd="0" destOrd="0" presId="urn:microsoft.com/office/officeart/2005/8/layout/cycle2"/>
    <dgm:cxn modelId="{7502EF97-61E9-499B-B16C-12E5F9E789E9}" type="presOf" srcId="{113D499B-D01A-4C89-B98D-EAAB80100BA3}" destId="{7EE9AE34-B86E-4531-A78C-445F8DD4F792}" srcOrd="0" destOrd="0" presId="urn:microsoft.com/office/officeart/2005/8/layout/cycle2"/>
    <dgm:cxn modelId="{1DB3265B-800F-4AFF-8ACC-1C2227548144}" type="presOf" srcId="{A4F380C6-1237-4A37-A3D4-5A9055831004}" destId="{D8DA5CB7-642F-4272-B73F-DC9F62540907}" srcOrd="0" destOrd="0" presId="urn:microsoft.com/office/officeart/2005/8/layout/cycle2"/>
    <dgm:cxn modelId="{F836FF12-AD84-418C-8D4D-F7AF33C4C98F}" type="presOf" srcId="{A4F380C6-1237-4A37-A3D4-5A9055831004}" destId="{15B0A7EA-BE45-4D87-8E58-76B9A94F6F45}" srcOrd="1" destOrd="0" presId="urn:microsoft.com/office/officeart/2005/8/layout/cycle2"/>
    <dgm:cxn modelId="{52149AB2-B34D-49D1-9253-083B264C1C81}" type="presOf" srcId="{DC7E0AEB-491D-4709-93FE-FB5FC871BC25}" destId="{A7B72D75-00A8-4C71-B621-3869993D8C92}" srcOrd="1" destOrd="0" presId="urn:microsoft.com/office/officeart/2005/8/layout/cycle2"/>
    <dgm:cxn modelId="{6755582F-3C78-46E2-A6B5-6D736FD99D43}" type="presOf" srcId="{5839025E-B5D4-4AD4-9107-76799A54871A}" destId="{18CE60E0-F582-480E-8DBA-2B14B2362EE8}" srcOrd="1" destOrd="0" presId="urn:microsoft.com/office/officeart/2005/8/layout/cycle2"/>
    <dgm:cxn modelId="{6046BBE2-CA14-47AA-9C39-F1741DDB9D76}" type="presOf" srcId="{E3521A7C-CF80-4394-B9D7-1ED5E575FA22}" destId="{B0B20DB1-BED0-440F-851C-AF1D327E8C1D}" srcOrd="0" destOrd="0" presId="urn:microsoft.com/office/officeart/2005/8/layout/cycle2"/>
    <dgm:cxn modelId="{12E621F3-CAE0-4B2E-930C-2AC90DCDED5B}" type="presOf" srcId="{5171AFB3-E580-4CDB-9B5E-B3C4E6EC3FB6}" destId="{B0EDCC08-D106-4D12-A6C1-F76593DB42E7}" srcOrd="1" destOrd="0" presId="urn:microsoft.com/office/officeart/2005/8/layout/cycle2"/>
    <dgm:cxn modelId="{8B5907EA-5CB7-448B-B9BA-CD3C885DD223}" srcId="{1C068DAC-C6A5-4061-90C7-3675AF50743C}" destId="{113D499B-D01A-4C89-B98D-EAAB80100BA3}" srcOrd="3" destOrd="0" parTransId="{DBC2B6DA-1893-414F-89B7-EB286D4741CC}" sibTransId="{5839025E-B5D4-4AD4-9107-76799A54871A}"/>
    <dgm:cxn modelId="{14CE71F8-96D9-45FD-9A1B-8EB8083512EF}" type="presOf" srcId="{DC7E0AEB-491D-4709-93FE-FB5FC871BC25}" destId="{3A7629DA-22D2-4A42-B590-30D6BD0F7861}" srcOrd="0" destOrd="0" presId="urn:microsoft.com/office/officeart/2005/8/layout/cycle2"/>
    <dgm:cxn modelId="{63E69BEF-9E92-41B1-9860-EC35AA20FD8E}" type="presParOf" srcId="{6A25F958-3F02-427F-9300-5A193AEE91D5}" destId="{B0B20DB1-BED0-440F-851C-AF1D327E8C1D}" srcOrd="0" destOrd="0" presId="urn:microsoft.com/office/officeart/2005/8/layout/cycle2"/>
    <dgm:cxn modelId="{2DBE44F4-4235-4611-9C75-14DAF8A97293}" type="presParOf" srcId="{6A25F958-3F02-427F-9300-5A193AEE91D5}" destId="{90BC30D0-2CC7-4665-A31E-41A2D97D32B0}" srcOrd="1" destOrd="0" presId="urn:microsoft.com/office/officeart/2005/8/layout/cycle2"/>
    <dgm:cxn modelId="{3B29C193-F5D2-4643-989A-2B5AD58346D5}" type="presParOf" srcId="{90BC30D0-2CC7-4665-A31E-41A2D97D32B0}" destId="{E7A0775A-C126-42C4-B768-8E429CF7EBBA}" srcOrd="0" destOrd="0" presId="urn:microsoft.com/office/officeart/2005/8/layout/cycle2"/>
    <dgm:cxn modelId="{2DF803BB-D9F3-4AFE-B304-DCA83F2030CE}" type="presParOf" srcId="{6A25F958-3F02-427F-9300-5A193AEE91D5}" destId="{1A555C2D-D2C8-4346-BEFB-AEF615E95E95}" srcOrd="2" destOrd="0" presId="urn:microsoft.com/office/officeart/2005/8/layout/cycle2"/>
    <dgm:cxn modelId="{C3044AEE-F2F2-4108-B479-0CF8C3B8DB77}" type="presParOf" srcId="{6A25F958-3F02-427F-9300-5A193AEE91D5}" destId="{D934DECC-E0AC-4F39-A08E-E13375D8EA17}" srcOrd="3" destOrd="0" presId="urn:microsoft.com/office/officeart/2005/8/layout/cycle2"/>
    <dgm:cxn modelId="{A17EE815-9573-4C07-B546-0787CA30D6B1}" type="presParOf" srcId="{D934DECC-E0AC-4F39-A08E-E13375D8EA17}" destId="{B0EDCC08-D106-4D12-A6C1-F76593DB42E7}" srcOrd="0" destOrd="0" presId="urn:microsoft.com/office/officeart/2005/8/layout/cycle2"/>
    <dgm:cxn modelId="{31A73FAD-7B5C-40ED-95B6-775AB8B80B7A}" type="presParOf" srcId="{6A25F958-3F02-427F-9300-5A193AEE91D5}" destId="{7F490B95-1F1A-435C-A470-35738DD0FA5C}" srcOrd="4" destOrd="0" presId="urn:microsoft.com/office/officeart/2005/8/layout/cycle2"/>
    <dgm:cxn modelId="{C59B289E-D771-40DD-A6B4-E0DACF7263B1}" type="presParOf" srcId="{6A25F958-3F02-427F-9300-5A193AEE91D5}" destId="{C784CF17-9403-4A1D-9A71-BF977F4BD7A7}" srcOrd="5" destOrd="0" presId="urn:microsoft.com/office/officeart/2005/8/layout/cycle2"/>
    <dgm:cxn modelId="{C5D715E6-B5A8-49DE-8928-67F360F70F39}" type="presParOf" srcId="{C784CF17-9403-4A1D-9A71-BF977F4BD7A7}" destId="{59A004C5-58E1-44F9-A780-C1D076C7249F}" srcOrd="0" destOrd="0" presId="urn:microsoft.com/office/officeart/2005/8/layout/cycle2"/>
    <dgm:cxn modelId="{E82392CA-705B-4C68-B1D6-C53D1C226769}" type="presParOf" srcId="{6A25F958-3F02-427F-9300-5A193AEE91D5}" destId="{7EE9AE34-B86E-4531-A78C-445F8DD4F792}" srcOrd="6" destOrd="0" presId="urn:microsoft.com/office/officeart/2005/8/layout/cycle2"/>
    <dgm:cxn modelId="{A7B4DA65-F3A7-461D-B61F-53FB6A3BDC4D}" type="presParOf" srcId="{6A25F958-3F02-427F-9300-5A193AEE91D5}" destId="{7120B668-DBA9-4E5C-8BDB-0E204BEDA8D1}" srcOrd="7" destOrd="0" presId="urn:microsoft.com/office/officeart/2005/8/layout/cycle2"/>
    <dgm:cxn modelId="{368D8FC5-A27E-48BE-93D7-B91643949AEC}" type="presParOf" srcId="{7120B668-DBA9-4E5C-8BDB-0E204BEDA8D1}" destId="{18CE60E0-F582-480E-8DBA-2B14B2362EE8}" srcOrd="0" destOrd="0" presId="urn:microsoft.com/office/officeart/2005/8/layout/cycle2"/>
    <dgm:cxn modelId="{0CA3CE99-AD89-434A-8910-279203E69143}" type="presParOf" srcId="{6A25F958-3F02-427F-9300-5A193AEE91D5}" destId="{A5A1B18A-D682-4C81-8753-145EECC8603F}" srcOrd="8" destOrd="0" presId="urn:microsoft.com/office/officeart/2005/8/layout/cycle2"/>
    <dgm:cxn modelId="{62E83765-B17C-4894-8AA7-E6CA4855AD47}" type="presParOf" srcId="{6A25F958-3F02-427F-9300-5A193AEE91D5}" destId="{3A7629DA-22D2-4A42-B590-30D6BD0F7861}" srcOrd="9" destOrd="0" presId="urn:microsoft.com/office/officeart/2005/8/layout/cycle2"/>
    <dgm:cxn modelId="{44705801-687C-4131-B5DD-B6ADF54E5886}" type="presParOf" srcId="{3A7629DA-22D2-4A42-B590-30D6BD0F7861}" destId="{A7B72D75-00A8-4C71-B621-3869993D8C92}" srcOrd="0" destOrd="0" presId="urn:microsoft.com/office/officeart/2005/8/layout/cycle2"/>
    <dgm:cxn modelId="{E24F479E-6C37-4BA7-B587-0F6B6E4B2D72}" type="presParOf" srcId="{6A25F958-3F02-427F-9300-5A193AEE91D5}" destId="{FEA1B89D-DA3A-4808-866B-2ED073D2716F}" srcOrd="10" destOrd="0" presId="urn:microsoft.com/office/officeart/2005/8/layout/cycle2"/>
    <dgm:cxn modelId="{30E3538D-4F01-4581-B4B0-2D037E472C62}" type="presParOf" srcId="{6A25F958-3F02-427F-9300-5A193AEE91D5}" destId="{D8DA5CB7-642F-4272-B73F-DC9F62540907}" srcOrd="11" destOrd="0" presId="urn:microsoft.com/office/officeart/2005/8/layout/cycle2"/>
    <dgm:cxn modelId="{F017D5CF-C81E-4977-92B3-DF9E74EE367A}" type="presParOf" srcId="{D8DA5CB7-642F-4272-B73F-DC9F62540907}" destId="{15B0A7EA-BE45-4D87-8E58-76B9A94F6F45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B20DB1-BED0-440F-851C-AF1D327E8C1D}">
      <dsp:nvSpPr>
        <dsp:cNvPr id="0" name=""/>
        <dsp:cNvSpPr/>
      </dsp:nvSpPr>
      <dsp:spPr>
        <a:xfrm>
          <a:off x="2668116" y="687"/>
          <a:ext cx="1096142" cy="109614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Living well</a:t>
          </a:r>
          <a:endParaRPr lang="en-GB" sz="1400" kern="1200" dirty="0"/>
        </a:p>
      </dsp:txBody>
      <dsp:txXfrm>
        <a:off x="2828642" y="161213"/>
        <a:ext cx="775090" cy="775090"/>
      </dsp:txXfrm>
    </dsp:sp>
    <dsp:sp modelId="{90BC30D0-2CC7-4665-A31E-41A2D97D32B0}">
      <dsp:nvSpPr>
        <dsp:cNvPr id="0" name=""/>
        <dsp:cNvSpPr/>
      </dsp:nvSpPr>
      <dsp:spPr>
        <a:xfrm rot="1800000">
          <a:off x="3776182" y="771334"/>
          <a:ext cx="291803" cy="36994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kern="1200" dirty="0"/>
        </a:p>
      </dsp:txBody>
      <dsp:txXfrm>
        <a:off x="3782046" y="823438"/>
        <a:ext cx="204262" cy="221969"/>
      </dsp:txXfrm>
    </dsp:sp>
    <dsp:sp modelId="{1A555C2D-D2C8-4346-BEFB-AEF615E95E95}">
      <dsp:nvSpPr>
        <dsp:cNvPr id="0" name=""/>
        <dsp:cNvSpPr/>
      </dsp:nvSpPr>
      <dsp:spPr>
        <a:xfrm>
          <a:off x="4094214" y="824045"/>
          <a:ext cx="1096142" cy="109614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 smtClean="0">
              <a:solidFill>
                <a:schemeClr val="tx1"/>
              </a:solidFill>
            </a:rPr>
            <a:t>What if I have health needs?</a:t>
          </a:r>
          <a:endParaRPr lang="en-GB" sz="1300" kern="1200" dirty="0">
            <a:solidFill>
              <a:schemeClr val="tx1"/>
            </a:solidFill>
          </a:endParaRPr>
        </a:p>
      </dsp:txBody>
      <dsp:txXfrm>
        <a:off x="4254740" y="984571"/>
        <a:ext cx="775090" cy="775090"/>
      </dsp:txXfrm>
    </dsp:sp>
    <dsp:sp modelId="{D934DECC-E0AC-4F39-A08E-E13375D8EA17}">
      <dsp:nvSpPr>
        <dsp:cNvPr id="0" name=""/>
        <dsp:cNvSpPr/>
      </dsp:nvSpPr>
      <dsp:spPr>
        <a:xfrm rot="5400000">
          <a:off x="4496383" y="2002241"/>
          <a:ext cx="291803" cy="36994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kern="1200" dirty="0"/>
        </a:p>
      </dsp:txBody>
      <dsp:txXfrm>
        <a:off x="4540154" y="2032460"/>
        <a:ext cx="204262" cy="221969"/>
      </dsp:txXfrm>
    </dsp:sp>
    <dsp:sp modelId="{7F490B95-1F1A-435C-A470-35738DD0FA5C}">
      <dsp:nvSpPr>
        <dsp:cNvPr id="0" name=""/>
        <dsp:cNvSpPr/>
      </dsp:nvSpPr>
      <dsp:spPr>
        <a:xfrm>
          <a:off x="4094214" y="2470760"/>
          <a:ext cx="1096142" cy="109614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What if I become unwell?</a:t>
          </a:r>
          <a:endParaRPr lang="en-GB" sz="1400" kern="1200" dirty="0"/>
        </a:p>
      </dsp:txBody>
      <dsp:txXfrm>
        <a:off x="4254740" y="2631286"/>
        <a:ext cx="775090" cy="775090"/>
      </dsp:txXfrm>
    </dsp:sp>
    <dsp:sp modelId="{C784CF17-9403-4A1D-9A71-BF977F4BD7A7}">
      <dsp:nvSpPr>
        <dsp:cNvPr id="0" name=""/>
        <dsp:cNvSpPr/>
      </dsp:nvSpPr>
      <dsp:spPr>
        <a:xfrm rot="9000000">
          <a:off x="3790486" y="3241407"/>
          <a:ext cx="291803" cy="369947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kern="1200" dirty="0"/>
        </a:p>
      </dsp:txBody>
      <dsp:txXfrm rot="10800000">
        <a:off x="3872163" y="3293511"/>
        <a:ext cx="204262" cy="221969"/>
      </dsp:txXfrm>
    </dsp:sp>
    <dsp:sp modelId="{7EE9AE34-B86E-4531-A78C-445F8DD4F792}">
      <dsp:nvSpPr>
        <dsp:cNvPr id="0" name=""/>
        <dsp:cNvSpPr/>
      </dsp:nvSpPr>
      <dsp:spPr>
        <a:xfrm>
          <a:off x="2668116" y="3294118"/>
          <a:ext cx="1096142" cy="1096142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>
              <a:solidFill>
                <a:schemeClr val="tx1"/>
              </a:solidFill>
            </a:rPr>
            <a:t>What if I need urgent help?</a:t>
          </a:r>
          <a:endParaRPr lang="en-GB" sz="1400" kern="1200" dirty="0">
            <a:solidFill>
              <a:schemeClr val="tx1"/>
            </a:solidFill>
          </a:endParaRPr>
        </a:p>
      </dsp:txBody>
      <dsp:txXfrm>
        <a:off x="2828642" y="3454644"/>
        <a:ext cx="775090" cy="775090"/>
      </dsp:txXfrm>
    </dsp:sp>
    <dsp:sp modelId="{7120B668-DBA9-4E5C-8BDB-0E204BEDA8D1}">
      <dsp:nvSpPr>
        <dsp:cNvPr id="0" name=""/>
        <dsp:cNvSpPr/>
      </dsp:nvSpPr>
      <dsp:spPr>
        <a:xfrm rot="12600000">
          <a:off x="2364389" y="3249666"/>
          <a:ext cx="291803" cy="369947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kern="1200" dirty="0"/>
        </a:p>
      </dsp:txBody>
      <dsp:txXfrm rot="10800000">
        <a:off x="2446066" y="3345540"/>
        <a:ext cx="204262" cy="221969"/>
      </dsp:txXfrm>
    </dsp:sp>
    <dsp:sp modelId="{A5A1B18A-D682-4C81-8753-145EECC8603F}">
      <dsp:nvSpPr>
        <dsp:cNvPr id="0" name=""/>
        <dsp:cNvSpPr/>
      </dsp:nvSpPr>
      <dsp:spPr>
        <a:xfrm>
          <a:off x="1242019" y="2470760"/>
          <a:ext cx="1096142" cy="1096142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>
              <a:solidFill>
                <a:schemeClr val="tx1"/>
              </a:solidFill>
            </a:rPr>
            <a:t>What if I am admitted to hospital?</a:t>
          </a:r>
          <a:endParaRPr lang="en-GB" sz="1200" kern="1200" dirty="0">
            <a:solidFill>
              <a:schemeClr val="tx1"/>
            </a:solidFill>
          </a:endParaRPr>
        </a:p>
      </dsp:txBody>
      <dsp:txXfrm>
        <a:off x="1402545" y="2631286"/>
        <a:ext cx="775090" cy="775090"/>
      </dsp:txXfrm>
    </dsp:sp>
    <dsp:sp modelId="{3A7629DA-22D2-4A42-B590-30D6BD0F7861}">
      <dsp:nvSpPr>
        <dsp:cNvPr id="0" name=""/>
        <dsp:cNvSpPr/>
      </dsp:nvSpPr>
      <dsp:spPr>
        <a:xfrm rot="16200000">
          <a:off x="1644188" y="2018758"/>
          <a:ext cx="291803" cy="369947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kern="1200" dirty="0"/>
        </a:p>
      </dsp:txBody>
      <dsp:txXfrm>
        <a:off x="1687959" y="2136518"/>
        <a:ext cx="204262" cy="221969"/>
      </dsp:txXfrm>
    </dsp:sp>
    <dsp:sp modelId="{FEA1B89D-DA3A-4808-866B-2ED073D2716F}">
      <dsp:nvSpPr>
        <dsp:cNvPr id="0" name=""/>
        <dsp:cNvSpPr/>
      </dsp:nvSpPr>
      <dsp:spPr>
        <a:xfrm>
          <a:off x="1242019" y="824045"/>
          <a:ext cx="1096142" cy="1096142"/>
        </a:xfrm>
        <a:prstGeom prst="ellipse">
          <a:avLst/>
        </a:prstGeom>
        <a:solidFill>
          <a:srgbClr val="FFABF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>
              <a:solidFill>
                <a:schemeClr val="tx1"/>
              </a:solidFill>
            </a:rPr>
            <a:t>What if I’m at the end of my life?</a:t>
          </a:r>
          <a:endParaRPr lang="en-GB" sz="1200" kern="1200" dirty="0">
            <a:solidFill>
              <a:schemeClr val="tx1"/>
            </a:solidFill>
          </a:endParaRPr>
        </a:p>
      </dsp:txBody>
      <dsp:txXfrm>
        <a:off x="1402545" y="984571"/>
        <a:ext cx="775090" cy="775090"/>
      </dsp:txXfrm>
    </dsp:sp>
    <dsp:sp modelId="{D8DA5CB7-642F-4272-B73F-DC9F62540907}">
      <dsp:nvSpPr>
        <dsp:cNvPr id="0" name=""/>
        <dsp:cNvSpPr/>
      </dsp:nvSpPr>
      <dsp:spPr>
        <a:xfrm rot="19800000">
          <a:off x="2350085" y="779592"/>
          <a:ext cx="291803" cy="369947"/>
        </a:xfrm>
        <a:prstGeom prst="rightArrow">
          <a:avLst>
            <a:gd name="adj1" fmla="val 60000"/>
            <a:gd name="adj2" fmla="val 50000"/>
          </a:avLst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kern="1200" dirty="0"/>
        </a:p>
      </dsp:txBody>
      <dsp:txXfrm>
        <a:off x="2355949" y="875466"/>
        <a:ext cx="204262" cy="2219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3D5FA-9466-4127-A278-37A9E6A81D6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22/02/2016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FF5CF-780D-44BC-B4D0-CD50EDBFC85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6626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3D5FA-9466-4127-A278-37A9E6A81D6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22/02/2016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FF5CF-780D-44BC-B4D0-CD50EDBFC85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996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3D5FA-9466-4127-A278-37A9E6A81D6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22/02/2016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FF5CF-780D-44BC-B4D0-CD50EDBFC85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80434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1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635896" y="6359420"/>
            <a:ext cx="2133600" cy="3651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Page </a:t>
            </a:r>
            <a:fld id="{81A0C176-0BC8-46D5-92A2-34E767F5235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 descr="K:\BW10\BW10 Logo.jpg"/>
          <p:cNvPicPr/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521"/>
          <a:stretch/>
        </p:blipFill>
        <p:spPr bwMode="auto">
          <a:xfrm>
            <a:off x="6948264" y="6237312"/>
            <a:ext cx="1998345" cy="4889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Rectangle 7"/>
          <p:cNvSpPr/>
          <p:nvPr userDrawn="1"/>
        </p:nvSpPr>
        <p:spPr>
          <a:xfrm>
            <a:off x="107504" y="6297121"/>
            <a:ext cx="30346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BW10</a:t>
            </a:r>
            <a:r>
              <a:rPr lang="en-GB" dirty="0">
                <a:solidFill>
                  <a:prstClr val="black"/>
                </a:solidFill>
              </a:rPr>
              <a:t> </a:t>
            </a:r>
            <a:r>
              <a:rPr lang="en-GB" dirty="0">
                <a:solidFill>
                  <a:srgbClr val="244061"/>
                </a:solidFill>
              </a:rPr>
              <a:t>Integration Programme </a:t>
            </a:r>
          </a:p>
        </p:txBody>
      </p:sp>
    </p:spTree>
    <p:extLst>
      <p:ext uri="{BB962C8B-B14F-4D97-AF65-F5344CB8AC3E}">
        <p14:creationId xmlns:p14="http://schemas.microsoft.com/office/powerpoint/2010/main" val="1213211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1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635896" y="6359420"/>
            <a:ext cx="2133600" cy="3651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Page </a:t>
            </a:r>
            <a:fld id="{81A0C176-0BC8-46D5-92A2-34E767F5235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 descr="K:\BW10\BW10 Logo.jpg"/>
          <p:cNvPicPr/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521"/>
          <a:stretch/>
        </p:blipFill>
        <p:spPr bwMode="auto">
          <a:xfrm>
            <a:off x="6948264" y="6237312"/>
            <a:ext cx="1998345" cy="4889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Rectangle 7"/>
          <p:cNvSpPr/>
          <p:nvPr userDrawn="1"/>
        </p:nvSpPr>
        <p:spPr>
          <a:xfrm>
            <a:off x="107504" y="6297121"/>
            <a:ext cx="30346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BW10</a:t>
            </a:r>
            <a:r>
              <a:rPr lang="en-GB" dirty="0">
                <a:solidFill>
                  <a:prstClr val="black"/>
                </a:solidFill>
              </a:rPr>
              <a:t> </a:t>
            </a:r>
            <a:r>
              <a:rPr lang="en-GB" dirty="0">
                <a:solidFill>
                  <a:srgbClr val="244061"/>
                </a:solidFill>
              </a:rPr>
              <a:t>Integration Programme </a:t>
            </a:r>
          </a:p>
        </p:txBody>
      </p:sp>
    </p:spTree>
    <p:extLst>
      <p:ext uri="{BB962C8B-B14F-4D97-AF65-F5344CB8AC3E}">
        <p14:creationId xmlns:p14="http://schemas.microsoft.com/office/powerpoint/2010/main" val="28692365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K:\BW10\BW10 Logo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522"/>
          <a:stretch>
            <a:fillRect/>
          </a:stretch>
        </p:blipFill>
        <p:spPr bwMode="auto">
          <a:xfrm>
            <a:off x="6948488" y="6237288"/>
            <a:ext cx="1998662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107950" y="6297613"/>
            <a:ext cx="30337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mtClean="0">
                <a:solidFill>
                  <a:srgbClr val="C00000"/>
                </a:solidFill>
                <a:latin typeface="Calibri" pitchFamily="34" charset="0"/>
              </a:rPr>
              <a:t>BW10</a:t>
            </a:r>
            <a:r>
              <a:rPr lang="en-GB" altLang="en-US" smtClean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en-GB" altLang="en-US" smtClean="0">
                <a:solidFill>
                  <a:srgbClr val="244061"/>
                </a:solidFill>
                <a:latin typeface="Calibri" pitchFamily="34" charset="0"/>
              </a:rPr>
              <a:t>Integration Programme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1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3635375" y="6359525"/>
            <a:ext cx="2133600" cy="365125"/>
          </a:xfrm>
        </p:spPr>
        <p:txBody>
          <a:bodyPr/>
          <a:lstStyle>
            <a:lvl1pPr algn="ctr"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6CE4540C-D0E1-4BB3-9D98-0F4FC3F8B3C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3886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3D5FA-9466-4127-A278-37A9E6A81D6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22/02/2016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FF5CF-780D-44BC-B4D0-CD50EDBFC85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8223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3D5FA-9466-4127-A278-37A9E6A81D6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22/02/2016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FF5CF-780D-44BC-B4D0-CD50EDBFC85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1300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3D5FA-9466-4127-A278-37A9E6A81D6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22/02/2016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FF5CF-780D-44BC-B4D0-CD50EDBFC85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0740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3D5FA-9466-4127-A278-37A9E6A81D6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22/02/2016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FF5CF-780D-44BC-B4D0-CD50EDBFC85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7926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3D5FA-9466-4127-A278-37A9E6A81D6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22/02/2016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FF5CF-780D-44BC-B4D0-CD50EDBFC85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2119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3D5FA-9466-4127-A278-37A9E6A81D6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22/02/2016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FF5CF-780D-44BC-B4D0-CD50EDBFC85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9742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3D5FA-9466-4127-A278-37A9E6A81D6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22/02/2016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FF5CF-780D-44BC-B4D0-CD50EDBFC85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9719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3D5FA-9466-4127-A278-37A9E6A81D6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22/02/2016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FF5CF-780D-44BC-B4D0-CD50EDBFC85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7138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3D5FA-9466-4127-A278-37A9E6A81D6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22/02/2016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DFF5CF-780D-44BC-B4D0-CD50EDBFC85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5520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288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Berkshire West 10</a:t>
            </a:r>
            <a:br>
              <a:rPr lang="en-GB" dirty="0" smtClean="0"/>
            </a:br>
            <a:r>
              <a:rPr lang="en-GB" dirty="0" smtClean="0"/>
              <a:t>Frail and Older People Pathway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Redesign </a:t>
            </a:r>
            <a:r>
              <a:rPr lang="en-GB" dirty="0"/>
              <a:t>Programme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3573016"/>
            <a:ext cx="6512768" cy="2592288"/>
          </a:xfrm>
        </p:spPr>
        <p:txBody>
          <a:bodyPr>
            <a:normAutofit/>
          </a:bodyPr>
          <a:lstStyle/>
          <a:p>
            <a:r>
              <a:rPr lang="en-GB" dirty="0" smtClean="0"/>
              <a:t>South Reading Patient Voice Group</a:t>
            </a:r>
            <a:endParaRPr lang="en-GB" dirty="0"/>
          </a:p>
          <a:p>
            <a:r>
              <a:rPr lang="en-GB" sz="2400" dirty="0" smtClean="0"/>
              <a:t>Stuart </a:t>
            </a:r>
            <a:r>
              <a:rPr lang="en-GB" sz="2400" dirty="0" err="1" smtClean="0"/>
              <a:t>Rowbotham</a:t>
            </a:r>
            <a:r>
              <a:rPr lang="en-GB" sz="2400" dirty="0" smtClean="0"/>
              <a:t>; </a:t>
            </a:r>
            <a:r>
              <a:rPr lang="en-GB" sz="2400" dirty="0" smtClean="0"/>
              <a:t>Director of </a:t>
            </a:r>
            <a:r>
              <a:rPr lang="en-GB" sz="2400" dirty="0" smtClean="0"/>
              <a:t>Adult Social Care, Wokingham Borough Council</a:t>
            </a:r>
            <a:endParaRPr lang="en-GB" sz="2400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558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476672"/>
            <a:ext cx="1868722" cy="1944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388021"/>
            <a:ext cx="8565466" cy="4137323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GB" sz="2800" dirty="0" smtClean="0">
                <a:solidFill>
                  <a:schemeClr val="tx2"/>
                </a:solidFill>
              </a:rPr>
              <a:t>To </a:t>
            </a:r>
            <a:r>
              <a:rPr lang="en-GB" sz="2800" dirty="0" smtClean="0">
                <a:solidFill>
                  <a:schemeClr val="tx2"/>
                </a:solidFill>
              </a:rPr>
              <a:t>share with Reading Patient Voice</a:t>
            </a:r>
            <a:r>
              <a:rPr lang="en-GB" sz="2800" dirty="0" smtClean="0">
                <a:solidFill>
                  <a:schemeClr val="tx2"/>
                </a:solidFill>
              </a:rPr>
              <a:t>:</a:t>
            </a:r>
            <a:endParaRPr lang="en-GB" sz="2800" dirty="0" smtClean="0">
              <a:solidFill>
                <a:schemeClr val="tx2"/>
              </a:solidFill>
            </a:endParaRPr>
          </a:p>
          <a:p>
            <a:pPr marL="452628"/>
            <a:r>
              <a:rPr lang="en-GB" sz="2800" dirty="0" smtClean="0">
                <a:solidFill>
                  <a:schemeClr val="tx2"/>
                </a:solidFill>
              </a:rPr>
              <a:t>the work undertaken as part of the Frail </a:t>
            </a:r>
            <a:r>
              <a:rPr lang="en-GB" sz="2800" dirty="0" smtClean="0">
                <a:solidFill>
                  <a:schemeClr val="tx2"/>
                </a:solidFill>
              </a:rPr>
              <a:t>and Older People</a:t>
            </a:r>
            <a:r>
              <a:rPr lang="en-GB" sz="2800" dirty="0" smtClean="0">
                <a:solidFill>
                  <a:schemeClr val="tx2"/>
                </a:solidFill>
              </a:rPr>
              <a:t> </a:t>
            </a:r>
            <a:r>
              <a:rPr lang="en-GB" sz="2800" dirty="0" smtClean="0">
                <a:solidFill>
                  <a:schemeClr val="tx2"/>
                </a:solidFill>
              </a:rPr>
              <a:t>Project</a:t>
            </a:r>
          </a:p>
          <a:p>
            <a:pPr marL="452628"/>
            <a:r>
              <a:rPr lang="en-GB" sz="2800" dirty="0">
                <a:solidFill>
                  <a:schemeClr val="tx2"/>
                </a:solidFill>
              </a:rPr>
              <a:t>t</a:t>
            </a:r>
            <a:r>
              <a:rPr lang="en-GB" sz="2800" dirty="0" smtClean="0">
                <a:solidFill>
                  <a:schemeClr val="tx2"/>
                </a:solidFill>
              </a:rPr>
              <a:t>he key findings </a:t>
            </a:r>
            <a:r>
              <a:rPr lang="en-GB" sz="2800" dirty="0" smtClean="0">
                <a:solidFill>
                  <a:schemeClr val="tx2"/>
                </a:solidFill>
              </a:rPr>
              <a:t>to date of </a:t>
            </a:r>
            <a:r>
              <a:rPr lang="en-GB" sz="2800" dirty="0" smtClean="0">
                <a:solidFill>
                  <a:schemeClr val="tx2"/>
                </a:solidFill>
              </a:rPr>
              <a:t>the project</a:t>
            </a:r>
          </a:p>
          <a:p>
            <a:pPr marL="452628"/>
            <a:r>
              <a:rPr lang="en-GB" sz="2800" dirty="0" smtClean="0">
                <a:solidFill>
                  <a:schemeClr val="tx2"/>
                </a:solidFill>
              </a:rPr>
              <a:t>the next steps in developing services</a:t>
            </a:r>
            <a:r>
              <a:rPr lang="en-GB" sz="2400" dirty="0" smtClean="0">
                <a:solidFill>
                  <a:schemeClr val="tx2"/>
                </a:solidFill>
              </a:rPr>
              <a:t>  </a:t>
            </a:r>
          </a:p>
          <a:p>
            <a:pPr marL="109728" indent="0">
              <a:buNone/>
            </a:pPr>
            <a:endParaRPr lang="en-GB" sz="2400" dirty="0" smtClean="0">
              <a:solidFill>
                <a:schemeClr val="tx2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46856" y="76470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/>
              <a:t>Meeting aims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3538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476672"/>
            <a:ext cx="1868722" cy="1944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388021"/>
            <a:ext cx="8565466" cy="4137323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GB" sz="2400" dirty="0" smtClean="0">
                <a:solidFill>
                  <a:schemeClr val="tx2"/>
                </a:solidFill>
              </a:rPr>
              <a:t>To build on the model of care developed with the Kings </a:t>
            </a:r>
            <a:r>
              <a:rPr lang="en-GB" sz="2400" dirty="0" smtClean="0">
                <a:solidFill>
                  <a:schemeClr val="tx2"/>
                </a:solidFill>
              </a:rPr>
              <a:t>Fund in 2014 </a:t>
            </a:r>
            <a:r>
              <a:rPr lang="en-GB" sz="2400" dirty="0" smtClean="0">
                <a:solidFill>
                  <a:schemeClr val="tx2"/>
                </a:solidFill>
              </a:rPr>
              <a:t>by:</a:t>
            </a:r>
            <a:endParaRPr lang="en-GB" sz="2400" dirty="0">
              <a:solidFill>
                <a:schemeClr val="tx2"/>
              </a:solidFill>
            </a:endParaRPr>
          </a:p>
          <a:p>
            <a:pPr lvl="1"/>
            <a:r>
              <a:rPr lang="en-GB" sz="2400" dirty="0" smtClean="0">
                <a:solidFill>
                  <a:schemeClr val="tx2"/>
                </a:solidFill>
              </a:rPr>
              <a:t>creating a person centred, joined up response to meet Sam’s needs;</a:t>
            </a:r>
          </a:p>
          <a:p>
            <a:pPr lvl="1"/>
            <a:r>
              <a:rPr lang="en-GB" sz="2400" dirty="0">
                <a:solidFill>
                  <a:schemeClr val="tx2"/>
                </a:solidFill>
              </a:rPr>
              <a:t>i</a:t>
            </a:r>
            <a:r>
              <a:rPr lang="en-GB" sz="2400" dirty="0" smtClean="0">
                <a:solidFill>
                  <a:schemeClr val="tx2"/>
                </a:solidFill>
              </a:rPr>
              <a:t>mproving the </a:t>
            </a:r>
            <a:r>
              <a:rPr lang="en-GB" sz="2400" dirty="0">
                <a:solidFill>
                  <a:schemeClr val="tx2"/>
                </a:solidFill>
              </a:rPr>
              <a:t>experience of older people </a:t>
            </a:r>
            <a:r>
              <a:rPr lang="en-GB" sz="2400" dirty="0" smtClean="0">
                <a:solidFill>
                  <a:schemeClr val="tx2"/>
                </a:solidFill>
              </a:rPr>
              <a:t>living in our communities;</a:t>
            </a:r>
          </a:p>
          <a:p>
            <a:pPr lvl="1"/>
            <a:r>
              <a:rPr lang="en-GB" sz="2400" dirty="0" smtClean="0">
                <a:solidFill>
                  <a:schemeClr val="tx2"/>
                </a:solidFill>
              </a:rPr>
              <a:t>enhancing the navigation of </a:t>
            </a:r>
            <a:r>
              <a:rPr lang="en-GB" sz="2400" dirty="0">
                <a:solidFill>
                  <a:schemeClr val="tx2"/>
                </a:solidFill>
              </a:rPr>
              <a:t>services across our </a:t>
            </a:r>
            <a:r>
              <a:rPr lang="en-GB" sz="2400" dirty="0" smtClean="0">
                <a:solidFill>
                  <a:schemeClr val="tx2"/>
                </a:solidFill>
              </a:rPr>
              <a:t>system</a:t>
            </a:r>
            <a:r>
              <a:rPr lang="en-GB" sz="2400" dirty="0">
                <a:solidFill>
                  <a:schemeClr val="tx2"/>
                </a:solidFill>
              </a:rPr>
              <a:t>;</a:t>
            </a:r>
            <a:r>
              <a:rPr lang="en-GB" sz="2400" dirty="0" smtClean="0">
                <a:solidFill>
                  <a:schemeClr val="tx2"/>
                </a:solidFill>
              </a:rPr>
              <a:t> and </a:t>
            </a:r>
            <a:endParaRPr lang="en-GB" sz="2400" dirty="0">
              <a:solidFill>
                <a:schemeClr val="tx2"/>
              </a:solidFill>
            </a:endParaRPr>
          </a:p>
          <a:p>
            <a:pPr lvl="1"/>
            <a:r>
              <a:rPr lang="en-GB" sz="2400" dirty="0" smtClean="0">
                <a:solidFill>
                  <a:schemeClr val="tx2"/>
                </a:solidFill>
              </a:rPr>
              <a:t>using scarce resources more </a:t>
            </a:r>
            <a:r>
              <a:rPr lang="en-GB" sz="2400" dirty="0">
                <a:solidFill>
                  <a:schemeClr val="tx2"/>
                </a:solidFill>
              </a:rPr>
              <a:t>efficiently in the face of growing </a:t>
            </a:r>
            <a:r>
              <a:rPr lang="en-GB" sz="2400" dirty="0" smtClean="0">
                <a:solidFill>
                  <a:schemeClr val="tx2"/>
                </a:solidFill>
              </a:rPr>
              <a:t>demand. 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46856" y="76470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solidFill>
                  <a:srgbClr val="4F81BD">
                    <a:lumMod val="50000"/>
                  </a:srgbClr>
                </a:solidFill>
              </a:rPr>
              <a:t>Programme aims</a:t>
            </a:r>
            <a:endParaRPr lang="en-GB" dirty="0">
              <a:solidFill>
                <a:srgbClr val="4F81BD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3056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032448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GB" sz="2400" dirty="0" smtClean="0">
                <a:solidFill>
                  <a:schemeClr val="tx2"/>
                </a:solidFill>
              </a:rPr>
              <a:t>Care </a:t>
            </a:r>
            <a:r>
              <a:rPr lang="en-GB" sz="2400" dirty="0">
                <a:solidFill>
                  <a:schemeClr val="tx2"/>
                </a:solidFill>
              </a:rPr>
              <a:t>Model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sz="2000" dirty="0" smtClean="0">
                <a:solidFill>
                  <a:schemeClr val="tx2"/>
                </a:solidFill>
              </a:rPr>
              <a:t>Carried out a gap analysis comparing the </a:t>
            </a:r>
            <a:r>
              <a:rPr lang="en-GB" sz="2000" dirty="0">
                <a:solidFill>
                  <a:schemeClr val="tx2"/>
                </a:solidFill>
              </a:rPr>
              <a:t>current pathway against </a:t>
            </a:r>
            <a:r>
              <a:rPr lang="en-GB" sz="2000" dirty="0" smtClean="0">
                <a:solidFill>
                  <a:schemeClr val="tx2"/>
                </a:solidFill>
              </a:rPr>
              <a:t>“Sam’s Story”;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sz="2000" dirty="0" smtClean="0">
                <a:solidFill>
                  <a:schemeClr val="tx2"/>
                </a:solidFill>
              </a:rPr>
              <a:t>Identified 11 areas of focus for improvement;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sz="2000" dirty="0" smtClean="0">
                <a:solidFill>
                  <a:schemeClr val="tx2"/>
                </a:solidFill>
              </a:rPr>
              <a:t>Reviewed evidence of best practice against these 11 areas;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sz="2000" dirty="0" smtClean="0">
                <a:solidFill>
                  <a:schemeClr val="tx2"/>
                </a:solidFill>
              </a:rPr>
              <a:t>Developed initial assumptions for testing through the financial model.</a:t>
            </a:r>
          </a:p>
          <a:p>
            <a:pPr marL="514350" lvl="0" indent="-514350">
              <a:buFont typeface="+mj-lt"/>
              <a:buAutoNum type="arabicPeriod"/>
            </a:pPr>
            <a:endParaRPr lang="en-GB" sz="2000" dirty="0" smtClean="0">
              <a:solidFill>
                <a:schemeClr val="tx2"/>
              </a:solidFill>
            </a:endParaRPr>
          </a:p>
          <a:p>
            <a:pPr marL="0" lvl="0" indent="0">
              <a:buNone/>
            </a:pPr>
            <a:r>
              <a:rPr lang="en-GB" sz="2400" dirty="0" smtClean="0">
                <a:solidFill>
                  <a:schemeClr val="tx2"/>
                </a:solidFill>
              </a:rPr>
              <a:t>Financial Model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sz="2000" dirty="0" smtClean="0">
                <a:solidFill>
                  <a:schemeClr val="tx2"/>
                </a:solidFill>
              </a:rPr>
              <a:t>Collected available data from all organisations involved in the current pathway;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sz="2000" dirty="0" smtClean="0">
                <a:solidFill>
                  <a:schemeClr val="tx2"/>
                </a:solidFill>
              </a:rPr>
              <a:t>Developed and analysed a detailed baseline of current service provision;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sz="2000" dirty="0" smtClean="0">
                <a:solidFill>
                  <a:schemeClr val="tx2"/>
                </a:solidFill>
              </a:rPr>
              <a:t>Produced a first draft 5 year projection.</a:t>
            </a:r>
          </a:p>
          <a:p>
            <a:pPr marL="514350" lvl="0" indent="-514350">
              <a:buFont typeface="+mj-lt"/>
              <a:buAutoNum type="arabicPeriod"/>
            </a:pPr>
            <a:endParaRPr lang="en-GB" sz="2000" dirty="0" smtClean="0">
              <a:solidFill>
                <a:schemeClr val="tx2"/>
              </a:solidFill>
            </a:endParaRPr>
          </a:p>
          <a:p>
            <a:pPr marL="0" lvl="0" indent="0">
              <a:buNone/>
            </a:pPr>
            <a:endParaRPr lang="en-GB" sz="120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67544" y="4725144"/>
            <a:ext cx="6552728" cy="18722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2400" dirty="0">
              <a:solidFill>
                <a:srgbClr val="1F497D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3798" y="116632"/>
            <a:ext cx="1652698" cy="17194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467544" y="93178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dirty="0">
              <a:solidFill>
                <a:srgbClr val="4F81BD">
                  <a:lumMod val="50000"/>
                </a:srgbClr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46856" y="33265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solidFill>
                  <a:srgbClr val="4F81BD">
                    <a:lumMod val="50000"/>
                  </a:srgbClr>
                </a:solidFill>
              </a:rPr>
              <a:t>Progress to date</a:t>
            </a:r>
            <a:endParaRPr lang="en-GB" dirty="0">
              <a:solidFill>
                <a:srgbClr val="4F81BD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6652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0" y="620713"/>
            <a:ext cx="9112250" cy="6120654"/>
            <a:chOff x="574" y="620688"/>
            <a:chExt cx="9111378" cy="6120955"/>
          </a:xfrm>
        </p:grpSpPr>
        <p:grpSp>
          <p:nvGrpSpPr>
            <p:cNvPr id="9221" name="Group 11"/>
            <p:cNvGrpSpPr>
              <a:grpSpLocks/>
            </p:cNvGrpSpPr>
            <p:nvPr/>
          </p:nvGrpSpPr>
          <p:grpSpPr bwMode="auto">
            <a:xfrm>
              <a:off x="574" y="620688"/>
              <a:ext cx="9111378" cy="6120955"/>
              <a:chOff x="574" y="620688"/>
              <a:chExt cx="9111378" cy="6120955"/>
            </a:xfrm>
          </p:grpSpPr>
          <p:graphicFrame>
            <p:nvGraphicFramePr>
              <p:cNvPr id="2" name="Diagram 1"/>
              <p:cNvGraphicFramePr/>
              <p:nvPr/>
            </p:nvGraphicFramePr>
            <p:xfrm>
              <a:off x="1187624" y="1268760"/>
              <a:ext cx="6432376" cy="4390948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  <p:sp>
            <p:nvSpPr>
              <p:cNvPr id="4" name="Rounded Rectangle 3"/>
              <p:cNvSpPr/>
              <p:nvPr/>
            </p:nvSpPr>
            <p:spPr>
              <a:xfrm>
                <a:off x="5072152" y="620688"/>
                <a:ext cx="3820746" cy="1319247"/>
              </a:xfrm>
              <a:prstGeom prst="roundRect">
                <a:avLst/>
              </a:prstGeom>
              <a:solidFill>
                <a:schemeClr val="accent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285750" indent="-285750">
                  <a:buFont typeface="Arial" panose="020B0604020202020204" pitchFamily="34" charset="0"/>
                  <a:buChar char="•"/>
                  <a:defRPr/>
                </a:pPr>
                <a:r>
                  <a:rPr lang="en-GB" sz="1100" dirty="0">
                    <a:solidFill>
                      <a:prstClr val="white"/>
                    </a:solidFill>
                  </a:rPr>
                  <a:t>Primary prevention – health education and screening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  <a:defRPr/>
                </a:pPr>
                <a:r>
                  <a:rPr lang="en-GB" sz="1100" dirty="0">
                    <a:solidFill>
                      <a:prstClr val="white"/>
                    </a:solidFill>
                  </a:rPr>
                  <a:t>Carer support</a:t>
                </a:r>
                <a:endParaRPr lang="en-GB" sz="1100" dirty="0">
                  <a:solidFill>
                    <a:prstClr val="white"/>
                  </a:solidFill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  <a:defRPr/>
                </a:pPr>
                <a:r>
                  <a:rPr lang="en-GB" sz="1100" dirty="0">
                    <a:solidFill>
                      <a:prstClr val="white"/>
                    </a:solidFill>
                  </a:rPr>
                  <a:t>Connecting and signposting  </a:t>
                </a:r>
                <a:r>
                  <a:rPr lang="en-GB" sz="1100" dirty="0">
                    <a:solidFill>
                      <a:prstClr val="white"/>
                    </a:solidFill>
                  </a:rPr>
                  <a:t>to local community and activities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  <a:defRPr/>
                </a:pPr>
                <a:r>
                  <a:rPr lang="en-GB" sz="1100" dirty="0">
                    <a:solidFill>
                      <a:prstClr val="white"/>
                    </a:solidFill>
                  </a:rPr>
                  <a:t>Primary </a:t>
                </a:r>
                <a:r>
                  <a:rPr lang="en-GB" sz="1100" dirty="0">
                    <a:solidFill>
                      <a:prstClr val="white"/>
                    </a:solidFill>
                  </a:rPr>
                  <a:t>Care led models of proactive intervention – anticipatory care  planning and risk </a:t>
                </a:r>
                <a:r>
                  <a:rPr lang="en-GB" sz="1100" dirty="0">
                    <a:solidFill>
                      <a:prstClr val="white"/>
                    </a:solidFill>
                  </a:rPr>
                  <a:t>stratification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  <a:defRPr/>
                </a:pPr>
                <a:r>
                  <a:rPr lang="en-GB" sz="1100" dirty="0">
                    <a:solidFill>
                      <a:prstClr val="white"/>
                    </a:solidFill>
                  </a:rPr>
                  <a:t>Effective medicines management</a:t>
                </a:r>
                <a:endParaRPr lang="en-GB" sz="11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6" name="Rounded Rectangle 5"/>
              <p:cNvSpPr/>
              <p:nvPr/>
            </p:nvSpPr>
            <p:spPr>
              <a:xfrm>
                <a:off x="6443620" y="2132905"/>
                <a:ext cx="2668332" cy="1944167"/>
              </a:xfrm>
              <a:prstGeom prst="roundRect">
                <a:avLst/>
              </a:prstGeom>
              <a:solidFill>
                <a:schemeClr val="accent3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171450" indent="-171450">
                  <a:buFont typeface="Arial" panose="020B0604020202020204" pitchFamily="34" charset="0"/>
                  <a:buChar char="•"/>
                  <a:defRPr/>
                </a:pPr>
                <a:r>
                  <a:rPr lang="en-GB" sz="1100" dirty="0">
                    <a:solidFill>
                      <a:prstClr val="black"/>
                    </a:solidFill>
                  </a:rPr>
                  <a:t>Engagement with primary prevention services ( isolation, housing mobility and nutrition)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  <a:defRPr/>
                </a:pPr>
                <a:r>
                  <a:rPr lang="en-GB" sz="1100" dirty="0">
                    <a:solidFill>
                      <a:prstClr val="black"/>
                    </a:solidFill>
                  </a:rPr>
                  <a:t>Adaption, equipment and practical support in the home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  <a:defRPr/>
                </a:pPr>
                <a:r>
                  <a:rPr lang="en-GB" sz="1100" dirty="0">
                    <a:solidFill>
                      <a:prstClr val="black"/>
                    </a:solidFill>
                  </a:rPr>
                  <a:t>Comprehensive assessment of needs and support, falls prevention, meds optimisation and screening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  <a:defRPr/>
                </a:pPr>
                <a:r>
                  <a:rPr lang="en-GB" sz="1100" dirty="0">
                    <a:solidFill>
                      <a:prstClr val="black"/>
                    </a:solidFill>
                  </a:rPr>
                  <a:t>Identified care co-ordinator </a:t>
                </a:r>
                <a:endParaRPr lang="en-GB" sz="1100" dirty="0">
                  <a:solidFill>
                    <a:prstClr val="black"/>
                  </a:solidFill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  <a:defRPr/>
                </a:pPr>
                <a:r>
                  <a:rPr lang="en-GB" sz="1100" dirty="0">
                    <a:solidFill>
                      <a:prstClr val="black"/>
                    </a:solidFill>
                  </a:rPr>
                  <a:t>Support and advice from secondary </a:t>
                </a:r>
                <a:r>
                  <a:rPr lang="en-GB" sz="1100" dirty="0">
                    <a:solidFill>
                      <a:prstClr val="black"/>
                    </a:solidFill>
                  </a:rPr>
                  <a:t>care</a:t>
                </a:r>
                <a:endParaRPr lang="en-GB" sz="11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7" name="Rounded Rectangle 6"/>
              <p:cNvSpPr/>
              <p:nvPr/>
            </p:nvSpPr>
            <p:spPr>
              <a:xfrm>
                <a:off x="6393633" y="4437275"/>
                <a:ext cx="2663570" cy="2016323"/>
              </a:xfrm>
              <a:prstGeom prst="roundRect">
                <a:avLst/>
              </a:prstGeom>
              <a:solidFill>
                <a:srgbClr val="7030A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171450" indent="-171450">
                  <a:buFont typeface="Arial" panose="020B0604020202020204" pitchFamily="34" charset="0"/>
                  <a:buChar char="•"/>
                  <a:defRPr/>
                </a:pPr>
                <a:r>
                  <a:rPr lang="en-GB" sz="1100" dirty="0">
                    <a:solidFill>
                      <a:prstClr val="white"/>
                    </a:solidFill>
                  </a:rPr>
                  <a:t>NHS111 – advice, triage and care navigation 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  <a:defRPr/>
                </a:pPr>
                <a:r>
                  <a:rPr lang="en-GB" sz="1100" dirty="0">
                    <a:solidFill>
                      <a:prstClr val="white"/>
                    </a:solidFill>
                  </a:rPr>
                  <a:t>Rapid assessment and support from </a:t>
                </a:r>
                <a:r>
                  <a:rPr lang="en-GB" sz="1100" dirty="0">
                    <a:solidFill>
                      <a:prstClr val="white"/>
                    </a:solidFill>
                  </a:rPr>
                  <a:t>l</a:t>
                </a:r>
                <a:r>
                  <a:rPr lang="en-GB" sz="1100" dirty="0">
                    <a:solidFill>
                      <a:prstClr val="white"/>
                    </a:solidFill>
                  </a:rPr>
                  <a:t>ocal  teams including Primary care, Community Pharmacists, MH, Social Care and specialist clinicians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  <a:defRPr/>
                </a:pPr>
                <a:r>
                  <a:rPr lang="en-GB" sz="1100" dirty="0">
                    <a:solidFill>
                      <a:prstClr val="white"/>
                    </a:solidFill>
                  </a:rPr>
                  <a:t>Access to </a:t>
                </a:r>
                <a:r>
                  <a:rPr lang="en-GB" sz="1100" dirty="0" err="1">
                    <a:solidFill>
                      <a:prstClr val="white"/>
                    </a:solidFill>
                  </a:rPr>
                  <a:t>reablement</a:t>
                </a:r>
                <a:r>
                  <a:rPr lang="en-GB" sz="1100" dirty="0">
                    <a:solidFill>
                      <a:prstClr val="white"/>
                    </a:solidFill>
                  </a:rPr>
                  <a:t>/adaptions and aids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  <a:defRPr/>
                </a:pPr>
                <a:r>
                  <a:rPr lang="en-GB" sz="1100" dirty="0">
                    <a:solidFill>
                      <a:prstClr val="white"/>
                    </a:solidFill>
                  </a:rPr>
                  <a:t>Carer support</a:t>
                </a:r>
                <a:endParaRPr lang="en-GB" sz="1100" dirty="0">
                  <a:solidFill>
                    <a:prstClr val="white"/>
                  </a:solidFill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  <a:defRPr/>
                </a:pPr>
                <a:r>
                  <a:rPr lang="en-GB" sz="1100" dirty="0">
                    <a:solidFill>
                      <a:prstClr val="white"/>
                    </a:solidFill>
                  </a:rPr>
                  <a:t>Use of </a:t>
                </a:r>
                <a:r>
                  <a:rPr lang="en-GB" sz="1100" dirty="0" err="1">
                    <a:solidFill>
                      <a:prstClr val="white"/>
                    </a:solidFill>
                  </a:rPr>
                  <a:t>teleheath</a:t>
                </a:r>
                <a:r>
                  <a:rPr lang="en-GB" sz="1100" dirty="0">
                    <a:solidFill>
                      <a:prstClr val="white"/>
                    </a:solidFill>
                  </a:rPr>
                  <a:t>/Telecare</a:t>
                </a:r>
                <a:endParaRPr lang="en-GB" sz="11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8" name="Rounded Rectangle 7"/>
              <p:cNvSpPr/>
              <p:nvPr/>
            </p:nvSpPr>
            <p:spPr>
              <a:xfrm>
                <a:off x="3203843" y="5733482"/>
                <a:ext cx="2663570" cy="1008161"/>
              </a:xfrm>
              <a:prstGeom prst="roundRect">
                <a:avLst/>
              </a:prstGeom>
              <a:solidFill>
                <a:schemeClr val="accent5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r>
                  <a:rPr lang="en-GB" sz="1100" b="1" dirty="0">
                    <a:solidFill>
                      <a:prstClr val="black"/>
                    </a:solidFill>
                  </a:rPr>
                  <a:t>What if I need urgent help?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  <a:defRPr/>
                </a:pPr>
                <a:r>
                  <a:rPr lang="en-GB" sz="1100" dirty="0">
                    <a:solidFill>
                      <a:prstClr val="black"/>
                    </a:solidFill>
                  </a:rPr>
                  <a:t>Access to 24/7 rapid response admission avoidance services which include near patient testing/monitoring and  treatment initiation</a:t>
                </a:r>
                <a:endParaRPr lang="en-GB" sz="11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9" name="Rounded Rectangle 8"/>
              <p:cNvSpPr/>
              <p:nvPr/>
            </p:nvSpPr>
            <p:spPr>
              <a:xfrm>
                <a:off x="574" y="3285090"/>
                <a:ext cx="2355624" cy="2017141"/>
              </a:xfrm>
              <a:prstGeom prst="roundRect">
                <a:avLst/>
              </a:prstGeom>
              <a:solidFill>
                <a:schemeClr val="accent6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r>
                  <a:rPr lang="en-GB" sz="1100" b="1" dirty="0">
                    <a:solidFill>
                      <a:prstClr val="black"/>
                    </a:solidFill>
                  </a:rPr>
                  <a:t>What if I am admitted to hospital?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  <a:defRPr/>
                </a:pPr>
                <a:r>
                  <a:rPr lang="en-GB" sz="1100" dirty="0">
                    <a:solidFill>
                      <a:prstClr val="black"/>
                    </a:solidFill>
                  </a:rPr>
                  <a:t>Rapid </a:t>
                </a:r>
                <a:r>
                  <a:rPr lang="en-GB" sz="1100" dirty="0">
                    <a:solidFill>
                      <a:prstClr val="black"/>
                    </a:solidFill>
                  </a:rPr>
                  <a:t>senior clinical assessment ( Geriatrician of the day) and on the day discharge </a:t>
                </a:r>
                <a:r>
                  <a:rPr lang="en-GB" sz="1100" dirty="0">
                    <a:solidFill>
                      <a:prstClr val="black"/>
                    </a:solidFill>
                  </a:rPr>
                  <a:t>home where possible </a:t>
                </a:r>
                <a:endParaRPr lang="en-GB" sz="1100" dirty="0">
                  <a:solidFill>
                    <a:prstClr val="black"/>
                  </a:solidFill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  <a:defRPr/>
                </a:pPr>
                <a:r>
                  <a:rPr lang="en-GB" sz="1100" dirty="0">
                    <a:solidFill>
                      <a:prstClr val="black"/>
                    </a:solidFill>
                  </a:rPr>
                  <a:t>Assertive in-reach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  <a:defRPr/>
                </a:pPr>
                <a:r>
                  <a:rPr lang="en-GB" sz="1100" dirty="0">
                    <a:solidFill>
                      <a:prstClr val="black"/>
                    </a:solidFill>
                  </a:rPr>
                  <a:t>Integrated Care and Assessment - use of Trusted assessment and early discharge to step down/time to assess  beds </a:t>
                </a:r>
              </a:p>
            </p:txBody>
          </p:sp>
          <p:sp>
            <p:nvSpPr>
              <p:cNvPr id="10" name="Rounded Rectangle 9"/>
              <p:cNvSpPr/>
              <p:nvPr/>
            </p:nvSpPr>
            <p:spPr>
              <a:xfrm>
                <a:off x="94425" y="1237431"/>
                <a:ext cx="2355624" cy="1471566"/>
              </a:xfrm>
              <a:prstGeom prst="roundRect">
                <a:avLst/>
              </a:prstGeom>
              <a:solidFill>
                <a:srgbClr val="FFABF3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171450" indent="-171450">
                  <a:buFont typeface="Arial" panose="020B0604020202020204" pitchFamily="34" charset="0"/>
                  <a:buChar char="•"/>
                  <a:defRPr/>
                </a:pPr>
                <a:r>
                  <a:rPr lang="en-GB" sz="1100" dirty="0">
                    <a:solidFill>
                      <a:prstClr val="black"/>
                    </a:solidFill>
                  </a:rPr>
                  <a:t>Rapid access to advice and support 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  <a:defRPr/>
                </a:pPr>
                <a:r>
                  <a:rPr lang="en-GB" sz="1100" dirty="0">
                    <a:solidFill>
                      <a:prstClr val="black"/>
                    </a:solidFill>
                  </a:rPr>
                  <a:t>Use of </a:t>
                </a:r>
                <a:r>
                  <a:rPr lang="en-GB" sz="1100" dirty="0">
                    <a:solidFill>
                      <a:prstClr val="black"/>
                    </a:solidFill>
                  </a:rPr>
                  <a:t>a</a:t>
                </a:r>
                <a:r>
                  <a:rPr lang="en-GB" sz="1100" dirty="0">
                    <a:solidFill>
                      <a:prstClr val="black"/>
                    </a:solidFill>
                  </a:rPr>
                  <a:t>dvanced </a:t>
                </a:r>
                <a:r>
                  <a:rPr lang="en-GB" sz="1100" dirty="0">
                    <a:solidFill>
                      <a:prstClr val="black"/>
                    </a:solidFill>
                  </a:rPr>
                  <a:t>care planning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  <a:defRPr/>
                </a:pPr>
                <a:r>
                  <a:rPr lang="en-GB" sz="1100" dirty="0">
                    <a:solidFill>
                      <a:prstClr val="black"/>
                    </a:solidFill>
                  </a:rPr>
                  <a:t>Additional wrap around support from primary and community/social care </a:t>
                </a:r>
                <a:r>
                  <a:rPr lang="en-GB" sz="1100" dirty="0">
                    <a:solidFill>
                      <a:prstClr val="black"/>
                    </a:solidFill>
                  </a:rPr>
                  <a:t>and VS services</a:t>
                </a:r>
                <a:endParaRPr lang="en-GB" sz="1100" dirty="0">
                  <a:solidFill>
                    <a:prstClr val="black"/>
                  </a:solidFill>
                </a:endParaRPr>
              </a:p>
            </p:txBody>
          </p:sp>
        </p:grpSp>
        <p:pic>
          <p:nvPicPr>
            <p:cNvPr id="9222" name="Picture 2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39952" y="2919334"/>
              <a:ext cx="535670" cy="11577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93860" y="332656"/>
            <a:ext cx="29546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b="1" dirty="0" smtClean="0">
                <a:solidFill>
                  <a:prstClr val="black"/>
                </a:solidFill>
                <a:latin typeface="Arial" pitchFamily="34" charset="0"/>
              </a:rPr>
              <a:t>Care </a:t>
            </a:r>
            <a:r>
              <a:rPr lang="en-GB" altLang="en-US" sz="2400" b="1" dirty="0">
                <a:solidFill>
                  <a:prstClr val="black"/>
                </a:solidFill>
                <a:latin typeface="Arial" pitchFamily="34" charset="0"/>
              </a:rPr>
              <a:t>Model </a:t>
            </a:r>
            <a:r>
              <a:rPr lang="en-GB" altLang="en-US" sz="2400" b="1" dirty="0" smtClean="0">
                <a:solidFill>
                  <a:prstClr val="black"/>
                </a:solidFill>
                <a:latin typeface="Arial" pitchFamily="34" charset="0"/>
              </a:rPr>
              <a:t>Design</a:t>
            </a:r>
          </a:p>
        </p:txBody>
      </p:sp>
    </p:spTree>
    <p:extLst>
      <p:ext uri="{BB962C8B-B14F-4D97-AF65-F5344CB8AC3E}">
        <p14:creationId xmlns:p14="http://schemas.microsoft.com/office/powerpoint/2010/main" val="2472456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Arrow Connector 4"/>
          <p:cNvCxnSpPr/>
          <p:nvPr/>
        </p:nvCxnSpPr>
        <p:spPr>
          <a:xfrm>
            <a:off x="2483768" y="3717032"/>
            <a:ext cx="3384376" cy="0"/>
          </a:xfrm>
          <a:prstGeom prst="straightConnector1">
            <a:avLst/>
          </a:prstGeom>
          <a:ln w="571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92200"/>
          </a:xfrm>
        </p:spPr>
        <p:txBody>
          <a:bodyPr>
            <a:normAutofit fontScale="90000"/>
          </a:bodyPr>
          <a:lstStyle/>
          <a:p>
            <a:r>
              <a:rPr lang="en-GB" sz="3600" dirty="0" smtClean="0"/>
              <a:t>Frail Elderly Pathway Programme - Logic Model</a:t>
            </a:r>
            <a:endParaRPr lang="en-GB" sz="3600" dirty="0"/>
          </a:p>
        </p:txBody>
      </p:sp>
      <p:sp>
        <p:nvSpPr>
          <p:cNvPr id="4" name="Right Arrow 3"/>
          <p:cNvSpPr/>
          <p:nvPr/>
        </p:nvSpPr>
        <p:spPr>
          <a:xfrm>
            <a:off x="1475650" y="2258354"/>
            <a:ext cx="271640" cy="92675"/>
          </a:xfrm>
          <a:prstGeom prst="rightArrow">
            <a:avLst/>
          </a:prstGeom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Freeform 5"/>
          <p:cNvSpPr/>
          <p:nvPr/>
        </p:nvSpPr>
        <p:spPr>
          <a:xfrm>
            <a:off x="78872" y="836712"/>
            <a:ext cx="2079964" cy="5400600"/>
          </a:xfrm>
          <a:custGeom>
            <a:avLst/>
            <a:gdLst>
              <a:gd name="connsiteX0" fmla="*/ 0 w 2413164"/>
              <a:gd name="connsiteY0" fmla="*/ 402202 h 4242512"/>
              <a:gd name="connsiteX1" fmla="*/ 402202 w 2413164"/>
              <a:gd name="connsiteY1" fmla="*/ 0 h 4242512"/>
              <a:gd name="connsiteX2" fmla="*/ 2010962 w 2413164"/>
              <a:gd name="connsiteY2" fmla="*/ 0 h 4242512"/>
              <a:gd name="connsiteX3" fmla="*/ 2413164 w 2413164"/>
              <a:gd name="connsiteY3" fmla="*/ 402202 h 4242512"/>
              <a:gd name="connsiteX4" fmla="*/ 2413164 w 2413164"/>
              <a:gd name="connsiteY4" fmla="*/ 3840310 h 4242512"/>
              <a:gd name="connsiteX5" fmla="*/ 2010962 w 2413164"/>
              <a:gd name="connsiteY5" fmla="*/ 4242512 h 4242512"/>
              <a:gd name="connsiteX6" fmla="*/ 402202 w 2413164"/>
              <a:gd name="connsiteY6" fmla="*/ 4242512 h 4242512"/>
              <a:gd name="connsiteX7" fmla="*/ 0 w 2413164"/>
              <a:gd name="connsiteY7" fmla="*/ 3840310 h 4242512"/>
              <a:gd name="connsiteX8" fmla="*/ 0 w 2413164"/>
              <a:gd name="connsiteY8" fmla="*/ 402202 h 42425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13164" h="4242512">
                <a:moveTo>
                  <a:pt x="0" y="402202"/>
                </a:moveTo>
                <a:cubicBezTo>
                  <a:pt x="0" y="180072"/>
                  <a:pt x="180072" y="0"/>
                  <a:pt x="402202" y="0"/>
                </a:cubicBezTo>
                <a:lnTo>
                  <a:pt x="2010962" y="0"/>
                </a:lnTo>
                <a:cubicBezTo>
                  <a:pt x="2233092" y="0"/>
                  <a:pt x="2413164" y="180072"/>
                  <a:pt x="2413164" y="402202"/>
                </a:cubicBezTo>
                <a:lnTo>
                  <a:pt x="2413164" y="3840310"/>
                </a:lnTo>
                <a:cubicBezTo>
                  <a:pt x="2413164" y="4062440"/>
                  <a:pt x="2233092" y="4242512"/>
                  <a:pt x="2010962" y="4242512"/>
                </a:cubicBezTo>
                <a:lnTo>
                  <a:pt x="402202" y="4242512"/>
                </a:lnTo>
                <a:cubicBezTo>
                  <a:pt x="180072" y="4242512"/>
                  <a:pt x="0" y="4062440"/>
                  <a:pt x="0" y="3840310"/>
                </a:cubicBezTo>
                <a:lnTo>
                  <a:pt x="0" y="40220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8761" tIns="178761" rIns="178761" bIns="178761" numCol="1" spcCol="1270" anchor="ctr" anchorCtr="0">
            <a:noAutofit/>
          </a:bodyPr>
          <a:lstStyle/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b="1" dirty="0">
                <a:solidFill>
                  <a:prstClr val="white"/>
                </a:solidFill>
              </a:rPr>
              <a:t>Design Principles</a:t>
            </a:r>
          </a:p>
          <a:p>
            <a:pPr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200" dirty="0">
                <a:solidFill>
                  <a:prstClr val="white"/>
                </a:solidFill>
              </a:rPr>
              <a:t>A commitment to personalisation, choice and co-production</a:t>
            </a:r>
          </a:p>
          <a:p>
            <a:pPr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200" dirty="0">
                <a:solidFill>
                  <a:prstClr val="white"/>
                </a:solidFill>
              </a:rPr>
              <a:t>Recognition of accountability and local democratic decision making processes</a:t>
            </a:r>
          </a:p>
          <a:p>
            <a:pPr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200" dirty="0">
                <a:solidFill>
                  <a:prstClr val="white"/>
                </a:solidFill>
              </a:rPr>
              <a:t>Transparency of decision making</a:t>
            </a:r>
          </a:p>
          <a:p>
            <a:pPr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200" dirty="0">
                <a:solidFill>
                  <a:prstClr val="white"/>
                </a:solidFill>
              </a:rPr>
              <a:t>Pro-active engagement with key stakeholders </a:t>
            </a:r>
          </a:p>
          <a:p>
            <a:pPr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200" dirty="0">
                <a:solidFill>
                  <a:prstClr val="white"/>
                </a:solidFill>
              </a:rPr>
              <a:t>Balancing the need for locality approaches with evidenced benefits of initiatives at scale</a:t>
            </a:r>
          </a:p>
          <a:p>
            <a:pPr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200" dirty="0">
                <a:solidFill>
                  <a:prstClr val="white"/>
                </a:solidFill>
              </a:rPr>
              <a:t>Assessment and clear articulation of overall benefits and risks at organisational and population levels</a:t>
            </a:r>
          </a:p>
          <a:p>
            <a:pPr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200" dirty="0">
                <a:solidFill>
                  <a:prstClr val="white"/>
                </a:solidFill>
              </a:rPr>
              <a:t>Workforce  and Technology considerations to include whole  sector including primary care and the care sector </a:t>
            </a:r>
            <a:endParaRPr lang="en-GB" sz="1200" dirty="0">
              <a:solidFill>
                <a:prstClr val="white"/>
              </a:solidFill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2158836" y="836712"/>
            <a:ext cx="1909108" cy="5400600"/>
          </a:xfrm>
          <a:custGeom>
            <a:avLst/>
            <a:gdLst>
              <a:gd name="connsiteX0" fmla="*/ 0 w 2413164"/>
              <a:gd name="connsiteY0" fmla="*/ 402202 h 4242512"/>
              <a:gd name="connsiteX1" fmla="*/ 402202 w 2413164"/>
              <a:gd name="connsiteY1" fmla="*/ 0 h 4242512"/>
              <a:gd name="connsiteX2" fmla="*/ 2010962 w 2413164"/>
              <a:gd name="connsiteY2" fmla="*/ 0 h 4242512"/>
              <a:gd name="connsiteX3" fmla="*/ 2413164 w 2413164"/>
              <a:gd name="connsiteY3" fmla="*/ 402202 h 4242512"/>
              <a:gd name="connsiteX4" fmla="*/ 2413164 w 2413164"/>
              <a:gd name="connsiteY4" fmla="*/ 3840310 h 4242512"/>
              <a:gd name="connsiteX5" fmla="*/ 2010962 w 2413164"/>
              <a:gd name="connsiteY5" fmla="*/ 4242512 h 4242512"/>
              <a:gd name="connsiteX6" fmla="*/ 402202 w 2413164"/>
              <a:gd name="connsiteY6" fmla="*/ 4242512 h 4242512"/>
              <a:gd name="connsiteX7" fmla="*/ 0 w 2413164"/>
              <a:gd name="connsiteY7" fmla="*/ 3840310 h 4242512"/>
              <a:gd name="connsiteX8" fmla="*/ 0 w 2413164"/>
              <a:gd name="connsiteY8" fmla="*/ 402202 h 42425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13164" h="4242512">
                <a:moveTo>
                  <a:pt x="0" y="402202"/>
                </a:moveTo>
                <a:cubicBezTo>
                  <a:pt x="0" y="180072"/>
                  <a:pt x="180072" y="0"/>
                  <a:pt x="402202" y="0"/>
                </a:cubicBezTo>
                <a:lnTo>
                  <a:pt x="2010962" y="0"/>
                </a:lnTo>
                <a:cubicBezTo>
                  <a:pt x="2233092" y="0"/>
                  <a:pt x="2413164" y="180072"/>
                  <a:pt x="2413164" y="402202"/>
                </a:cubicBezTo>
                <a:lnTo>
                  <a:pt x="2413164" y="3840310"/>
                </a:lnTo>
                <a:cubicBezTo>
                  <a:pt x="2413164" y="4062440"/>
                  <a:pt x="2233092" y="4242512"/>
                  <a:pt x="2010962" y="4242512"/>
                </a:cubicBezTo>
                <a:lnTo>
                  <a:pt x="402202" y="4242512"/>
                </a:lnTo>
                <a:cubicBezTo>
                  <a:pt x="180072" y="4242512"/>
                  <a:pt x="0" y="4062440"/>
                  <a:pt x="0" y="3840310"/>
                </a:cubicBezTo>
                <a:lnTo>
                  <a:pt x="0" y="40220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1141" tIns="171141" rIns="171141" bIns="171141" numCol="1" spcCol="1270" anchor="ctr" anchorCtr="0">
            <a:noAutofit/>
          </a:bodyPr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b="1" dirty="0">
                <a:solidFill>
                  <a:prstClr val="white"/>
                </a:solidFill>
              </a:rPr>
              <a:t>Deliverables of the Programme</a:t>
            </a:r>
          </a:p>
          <a:p>
            <a:pPr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400" dirty="0">
                <a:solidFill>
                  <a:prstClr val="white"/>
                </a:solidFill>
              </a:rPr>
              <a:t>Agreed system wide pathway model which aligned to the 5YFV</a:t>
            </a:r>
          </a:p>
          <a:p>
            <a:pPr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400" dirty="0">
                <a:solidFill>
                  <a:prstClr val="white"/>
                </a:solidFill>
              </a:rPr>
              <a:t>Agreement to adopting and converting the preferred operating model including necessary delegations, and organisational structural changes needed</a:t>
            </a:r>
          </a:p>
          <a:p>
            <a:pPr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400" dirty="0">
                <a:solidFill>
                  <a:prstClr val="white"/>
                </a:solidFill>
              </a:rPr>
              <a:t>An economic model which sets out the impact of the new  model across the system drawing out opportunities and risks</a:t>
            </a:r>
            <a:endParaRPr lang="en-GB" sz="1400" b="1" dirty="0">
              <a:solidFill>
                <a:prstClr val="white"/>
              </a:solidFill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6072674" y="813778"/>
            <a:ext cx="1872208" cy="5400600"/>
          </a:xfrm>
          <a:custGeom>
            <a:avLst/>
            <a:gdLst>
              <a:gd name="connsiteX0" fmla="*/ 0 w 2413164"/>
              <a:gd name="connsiteY0" fmla="*/ 402202 h 4282468"/>
              <a:gd name="connsiteX1" fmla="*/ 402202 w 2413164"/>
              <a:gd name="connsiteY1" fmla="*/ 0 h 4282468"/>
              <a:gd name="connsiteX2" fmla="*/ 2010962 w 2413164"/>
              <a:gd name="connsiteY2" fmla="*/ 0 h 4282468"/>
              <a:gd name="connsiteX3" fmla="*/ 2413164 w 2413164"/>
              <a:gd name="connsiteY3" fmla="*/ 402202 h 4282468"/>
              <a:gd name="connsiteX4" fmla="*/ 2413164 w 2413164"/>
              <a:gd name="connsiteY4" fmla="*/ 3880266 h 4282468"/>
              <a:gd name="connsiteX5" fmla="*/ 2010962 w 2413164"/>
              <a:gd name="connsiteY5" fmla="*/ 4282468 h 4282468"/>
              <a:gd name="connsiteX6" fmla="*/ 402202 w 2413164"/>
              <a:gd name="connsiteY6" fmla="*/ 4282468 h 4282468"/>
              <a:gd name="connsiteX7" fmla="*/ 0 w 2413164"/>
              <a:gd name="connsiteY7" fmla="*/ 3880266 h 4282468"/>
              <a:gd name="connsiteX8" fmla="*/ 0 w 2413164"/>
              <a:gd name="connsiteY8" fmla="*/ 402202 h 42824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13164" h="4282468">
                <a:moveTo>
                  <a:pt x="0" y="402202"/>
                </a:moveTo>
                <a:cubicBezTo>
                  <a:pt x="0" y="180072"/>
                  <a:pt x="180072" y="0"/>
                  <a:pt x="402202" y="0"/>
                </a:cubicBezTo>
                <a:lnTo>
                  <a:pt x="2010962" y="0"/>
                </a:lnTo>
                <a:cubicBezTo>
                  <a:pt x="2233092" y="0"/>
                  <a:pt x="2413164" y="180072"/>
                  <a:pt x="2413164" y="402202"/>
                </a:cubicBezTo>
                <a:lnTo>
                  <a:pt x="2413164" y="3880266"/>
                </a:lnTo>
                <a:cubicBezTo>
                  <a:pt x="2413164" y="4102396"/>
                  <a:pt x="2233092" y="4282468"/>
                  <a:pt x="2010962" y="4282468"/>
                </a:cubicBezTo>
                <a:lnTo>
                  <a:pt x="402202" y="4282468"/>
                </a:lnTo>
                <a:cubicBezTo>
                  <a:pt x="180072" y="4282468"/>
                  <a:pt x="0" y="4102396"/>
                  <a:pt x="0" y="3880266"/>
                </a:cubicBezTo>
                <a:lnTo>
                  <a:pt x="0" y="40220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63521" tIns="163521" rIns="163521" bIns="163521" numCol="1" spcCol="1270" anchor="ctr" anchorCtr="0">
            <a:noAutofit/>
          </a:bodyPr>
          <a:lstStyle/>
          <a:p>
            <a:pPr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400" b="1" dirty="0">
                <a:solidFill>
                  <a:prstClr val="white"/>
                </a:solidFill>
              </a:rPr>
              <a:t>Expected Outcomes of New Model</a:t>
            </a:r>
          </a:p>
          <a:p>
            <a:pPr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100" dirty="0">
                <a:solidFill>
                  <a:prstClr val="white"/>
                </a:solidFill>
              </a:rPr>
              <a:t>Increase in numbers of people who feel supported to manage their LTC</a:t>
            </a:r>
          </a:p>
          <a:p>
            <a:pPr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100" dirty="0">
                <a:solidFill>
                  <a:prstClr val="white"/>
                </a:solidFill>
              </a:rPr>
              <a:t>Reduction in spend on inappropriate hospital based care and conveyances to hospital</a:t>
            </a:r>
          </a:p>
          <a:p>
            <a:pPr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100" dirty="0">
                <a:solidFill>
                  <a:prstClr val="white"/>
                </a:solidFill>
              </a:rPr>
              <a:t>Reduction in spend on long term nursing and residential care</a:t>
            </a:r>
          </a:p>
          <a:p>
            <a:pPr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100" dirty="0">
                <a:solidFill>
                  <a:prstClr val="white"/>
                </a:solidFill>
              </a:rPr>
              <a:t>Increase in spend on extra care accommodation and time to assess beds</a:t>
            </a:r>
          </a:p>
          <a:p>
            <a:pPr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100" dirty="0">
                <a:solidFill>
                  <a:prstClr val="white"/>
                </a:solidFill>
              </a:rPr>
              <a:t>A increasingly skill mixed workforce which includes expanded use of the voluntary sector </a:t>
            </a:r>
          </a:p>
          <a:p>
            <a:pPr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100" dirty="0">
                <a:solidFill>
                  <a:prstClr val="white"/>
                </a:solidFill>
              </a:rPr>
              <a:t>An enhanced role for NHS111 taking complexity out of the system for the public</a:t>
            </a:r>
          </a:p>
          <a:p>
            <a:pPr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100" dirty="0">
                <a:solidFill>
                  <a:prstClr val="white"/>
                </a:solidFill>
              </a:rPr>
              <a:t>A model of Primary and Community Care which optimises capacity through the use of technology, different roles and  integrated MDTs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4091623" y="836712"/>
            <a:ext cx="1981051" cy="5400600"/>
            <a:chOff x="4068452" y="216025"/>
            <a:chExt cx="1981051" cy="5040556"/>
          </a:xfrm>
        </p:grpSpPr>
        <p:sp>
          <p:nvSpPr>
            <p:cNvPr id="16" name="Rounded Rectangle 15"/>
            <p:cNvSpPr/>
            <p:nvPr/>
          </p:nvSpPr>
          <p:spPr>
            <a:xfrm>
              <a:off x="4068452" y="216025"/>
              <a:ext cx="1981051" cy="5040556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Rounded Rectangle 4"/>
            <p:cNvSpPr/>
            <p:nvPr/>
          </p:nvSpPr>
          <p:spPr>
            <a:xfrm>
              <a:off x="4165159" y="298612"/>
              <a:ext cx="1787637" cy="486126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0480" tIns="30480" rIns="30480" bIns="30480" numCol="1" spcCol="1270" anchor="ctr" anchorCtr="0">
              <a:noAutofit/>
            </a:bodyPr>
            <a:lstStyle/>
            <a:p>
              <a:pPr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400" b="1" dirty="0">
                  <a:solidFill>
                    <a:prstClr val="white"/>
                  </a:solidFill>
                </a:rPr>
                <a:t>What good looks like </a:t>
              </a:r>
              <a:endParaRPr lang="en-GB" sz="2000" b="1" dirty="0">
                <a:solidFill>
                  <a:prstClr val="white"/>
                </a:solidFill>
              </a:endParaRPr>
            </a:p>
            <a:p>
              <a:pPr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900" dirty="0">
                  <a:solidFill>
                    <a:prstClr val="white"/>
                  </a:solidFill>
                </a:rPr>
                <a:t>Active Screening and early identification of risk factors</a:t>
              </a:r>
            </a:p>
            <a:p>
              <a:pPr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900" dirty="0">
                  <a:solidFill>
                    <a:prstClr val="white"/>
                  </a:solidFill>
                </a:rPr>
                <a:t>Annual health checks and medication reviews</a:t>
              </a:r>
            </a:p>
            <a:p>
              <a:pPr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900" dirty="0">
                  <a:solidFill>
                    <a:prstClr val="white"/>
                  </a:solidFill>
                </a:rPr>
                <a:t>Use of comprehensive geriatric assessment where appropriate</a:t>
              </a:r>
            </a:p>
            <a:p>
              <a:pPr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900" dirty="0">
                  <a:solidFill>
                    <a:prstClr val="white"/>
                  </a:solidFill>
                </a:rPr>
                <a:t>Adoption of single Trusted assessment and use of care planning by all sectors</a:t>
              </a:r>
            </a:p>
            <a:p>
              <a:pPr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900" dirty="0">
                  <a:solidFill>
                    <a:prstClr val="white"/>
                  </a:solidFill>
                </a:rPr>
                <a:t>A  single health and care shared patient record</a:t>
              </a:r>
            </a:p>
            <a:p>
              <a:pPr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900" dirty="0">
                  <a:solidFill>
                    <a:prstClr val="white"/>
                  </a:solidFill>
                </a:rPr>
                <a:t>Use of  combined personal health and care budgets </a:t>
              </a:r>
            </a:p>
            <a:p>
              <a:pPr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900" dirty="0">
                  <a:solidFill>
                    <a:prstClr val="white"/>
                  </a:solidFill>
                </a:rPr>
                <a:t>Use of telehealth (cardiac, respiratory and diabetes)</a:t>
              </a:r>
            </a:p>
            <a:p>
              <a:pPr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900" dirty="0">
                  <a:solidFill>
                    <a:prstClr val="white"/>
                  </a:solidFill>
                </a:rPr>
                <a:t>Use of near patient testing</a:t>
              </a:r>
            </a:p>
            <a:p>
              <a:pPr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900" dirty="0">
                  <a:solidFill>
                    <a:prstClr val="white"/>
                  </a:solidFill>
                </a:rPr>
                <a:t>Virtual board rounds  in the community for targeted groups and those most at risk</a:t>
              </a:r>
            </a:p>
            <a:p>
              <a:pPr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900" dirty="0">
                  <a:solidFill>
                    <a:prstClr val="white"/>
                  </a:solidFill>
                </a:rPr>
                <a:t>Direct referral  to services and for diagnostics by professionals without the need to refer back to the persons GP</a:t>
              </a:r>
            </a:p>
            <a:p>
              <a:pPr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900" dirty="0">
                  <a:solidFill>
                    <a:prstClr val="white"/>
                  </a:solidFill>
                </a:rPr>
                <a:t>Consistent use of personal recovery guides/service navigators for both patients and carers</a:t>
              </a:r>
            </a:p>
            <a:p>
              <a:pPr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900" dirty="0">
                  <a:solidFill>
                    <a:prstClr val="white"/>
                  </a:solidFill>
                </a:rPr>
                <a:t>Expanded use of social prescribing</a:t>
              </a:r>
            </a:p>
            <a:p>
              <a:pPr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900" dirty="0">
                  <a:solidFill>
                    <a:prstClr val="white"/>
                  </a:solidFill>
                </a:rPr>
                <a:t>Rapid access to  out of hospital urgent care health and care services within 2 hours</a:t>
              </a:r>
            </a:p>
            <a:p>
              <a:pPr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900" dirty="0">
                  <a:solidFill>
                    <a:prstClr val="white"/>
                  </a:solidFill>
                </a:rPr>
                <a:t>Consistent use of discharge to assess models</a:t>
              </a:r>
            </a:p>
            <a:p>
              <a:pPr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900" dirty="0">
                  <a:solidFill>
                    <a:prstClr val="white"/>
                  </a:solidFill>
                </a:rPr>
                <a:t>Increased use of Ambulatory care models</a:t>
              </a:r>
            </a:p>
            <a:p>
              <a:pPr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800" dirty="0">
                <a:solidFill>
                  <a:prstClr val="white"/>
                </a:solidFill>
              </a:endParaRPr>
            </a:p>
          </p:txBody>
        </p:sp>
      </p:grpSp>
      <p:sp>
        <p:nvSpPr>
          <p:cNvPr id="8" name="Rectangle 7"/>
          <p:cNvSpPr/>
          <p:nvPr/>
        </p:nvSpPr>
        <p:spPr>
          <a:xfrm>
            <a:off x="899592" y="6237312"/>
            <a:ext cx="71287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solidFill>
                  <a:prstClr val="black"/>
                </a:solidFill>
              </a:rPr>
              <a:t>Use of payment models which incentivise </a:t>
            </a:r>
            <a:r>
              <a:rPr lang="en-GB" sz="1200" dirty="0">
                <a:solidFill>
                  <a:prstClr val="black"/>
                </a:solidFill>
              </a:rPr>
              <a:t> </a:t>
            </a:r>
            <a:r>
              <a:rPr lang="en-GB" sz="1200" dirty="0">
                <a:solidFill>
                  <a:prstClr val="black"/>
                </a:solidFill>
              </a:rPr>
              <a:t>collaboration between providers and increased efficiency and high quality care are delivery which is outcomes focused</a:t>
            </a:r>
          </a:p>
        </p:txBody>
      </p:sp>
      <p:sp>
        <p:nvSpPr>
          <p:cNvPr id="19" name="Freeform 18"/>
          <p:cNvSpPr/>
          <p:nvPr/>
        </p:nvSpPr>
        <p:spPr>
          <a:xfrm>
            <a:off x="7944882" y="836712"/>
            <a:ext cx="1214910" cy="5400600"/>
          </a:xfrm>
          <a:custGeom>
            <a:avLst/>
            <a:gdLst>
              <a:gd name="connsiteX0" fmla="*/ 0 w 2413164"/>
              <a:gd name="connsiteY0" fmla="*/ 402202 h 4282468"/>
              <a:gd name="connsiteX1" fmla="*/ 402202 w 2413164"/>
              <a:gd name="connsiteY1" fmla="*/ 0 h 4282468"/>
              <a:gd name="connsiteX2" fmla="*/ 2010962 w 2413164"/>
              <a:gd name="connsiteY2" fmla="*/ 0 h 4282468"/>
              <a:gd name="connsiteX3" fmla="*/ 2413164 w 2413164"/>
              <a:gd name="connsiteY3" fmla="*/ 402202 h 4282468"/>
              <a:gd name="connsiteX4" fmla="*/ 2413164 w 2413164"/>
              <a:gd name="connsiteY4" fmla="*/ 3880266 h 4282468"/>
              <a:gd name="connsiteX5" fmla="*/ 2010962 w 2413164"/>
              <a:gd name="connsiteY5" fmla="*/ 4282468 h 4282468"/>
              <a:gd name="connsiteX6" fmla="*/ 402202 w 2413164"/>
              <a:gd name="connsiteY6" fmla="*/ 4282468 h 4282468"/>
              <a:gd name="connsiteX7" fmla="*/ 0 w 2413164"/>
              <a:gd name="connsiteY7" fmla="*/ 3880266 h 4282468"/>
              <a:gd name="connsiteX8" fmla="*/ 0 w 2413164"/>
              <a:gd name="connsiteY8" fmla="*/ 402202 h 42824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13164" h="4282468">
                <a:moveTo>
                  <a:pt x="0" y="402202"/>
                </a:moveTo>
                <a:cubicBezTo>
                  <a:pt x="0" y="180072"/>
                  <a:pt x="180072" y="0"/>
                  <a:pt x="402202" y="0"/>
                </a:cubicBezTo>
                <a:lnTo>
                  <a:pt x="2010962" y="0"/>
                </a:lnTo>
                <a:cubicBezTo>
                  <a:pt x="2233092" y="0"/>
                  <a:pt x="2413164" y="180072"/>
                  <a:pt x="2413164" y="402202"/>
                </a:cubicBezTo>
                <a:lnTo>
                  <a:pt x="2413164" y="3880266"/>
                </a:lnTo>
                <a:cubicBezTo>
                  <a:pt x="2413164" y="4102396"/>
                  <a:pt x="2233092" y="4282468"/>
                  <a:pt x="2010962" y="4282468"/>
                </a:cubicBezTo>
                <a:lnTo>
                  <a:pt x="402202" y="4282468"/>
                </a:lnTo>
                <a:cubicBezTo>
                  <a:pt x="180072" y="4282468"/>
                  <a:pt x="0" y="4102396"/>
                  <a:pt x="0" y="3880266"/>
                </a:cubicBezTo>
                <a:lnTo>
                  <a:pt x="0" y="402202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63521" tIns="163521" rIns="163521" bIns="163521" numCol="1" spcCol="1270" anchor="ctr" anchorCtr="0">
            <a:noAutofit/>
          </a:bodyPr>
          <a:lstStyle/>
          <a:p>
            <a:pPr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200" dirty="0">
                <a:solidFill>
                  <a:prstClr val="white"/>
                </a:solidFill>
              </a:rPr>
              <a:t>Key Measures</a:t>
            </a:r>
          </a:p>
          <a:p>
            <a:pPr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900" dirty="0">
                <a:solidFill>
                  <a:prstClr val="black"/>
                </a:solidFill>
              </a:rPr>
              <a:t>Reduction </a:t>
            </a:r>
            <a:r>
              <a:rPr lang="en-GB" sz="900" dirty="0">
                <a:solidFill>
                  <a:prstClr val="black"/>
                </a:solidFill>
              </a:rPr>
              <a:t>Attendances at </a:t>
            </a:r>
            <a:r>
              <a:rPr lang="en-GB" sz="900" dirty="0">
                <a:solidFill>
                  <a:prstClr val="black"/>
                </a:solidFill>
              </a:rPr>
              <a:t>A&amp;E</a:t>
            </a:r>
          </a:p>
          <a:p>
            <a:pPr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900" dirty="0">
                <a:solidFill>
                  <a:prstClr val="black"/>
                </a:solidFill>
              </a:rPr>
              <a:t>Reduction in numbers receiving long-term community-based </a:t>
            </a:r>
            <a:r>
              <a:rPr lang="en-GB" sz="900" dirty="0">
                <a:solidFill>
                  <a:prstClr val="black"/>
                </a:solidFill>
              </a:rPr>
              <a:t>care</a:t>
            </a:r>
          </a:p>
          <a:p>
            <a:pPr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900" dirty="0">
                <a:solidFill>
                  <a:prstClr val="black"/>
                </a:solidFill>
              </a:rPr>
              <a:t>Reduction in avoidable inpatient activity for people with </a:t>
            </a:r>
            <a:r>
              <a:rPr lang="en-GB" sz="900" dirty="0">
                <a:solidFill>
                  <a:prstClr val="black"/>
                </a:solidFill>
              </a:rPr>
              <a:t>Ambulatory Care conditions</a:t>
            </a:r>
          </a:p>
          <a:p>
            <a:pPr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900" dirty="0">
                <a:solidFill>
                  <a:prstClr val="black"/>
                </a:solidFill>
              </a:rPr>
              <a:t>Increase in proportion of people using  health and social care who receive self-directed support, and those receiving direct </a:t>
            </a:r>
            <a:r>
              <a:rPr lang="en-GB" sz="900" dirty="0">
                <a:solidFill>
                  <a:prstClr val="black"/>
                </a:solidFill>
              </a:rPr>
              <a:t>payments</a:t>
            </a:r>
          </a:p>
          <a:p>
            <a:pPr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900" dirty="0">
                <a:solidFill>
                  <a:prstClr val="black"/>
                </a:solidFill>
              </a:rPr>
              <a:t>Increased </a:t>
            </a:r>
            <a:r>
              <a:rPr lang="en-GB" sz="900" dirty="0">
                <a:solidFill>
                  <a:prstClr val="black"/>
                </a:solidFill>
              </a:rPr>
              <a:t>in the proportion of people dying at home/place of their </a:t>
            </a:r>
            <a:r>
              <a:rPr lang="en-GB" sz="900" dirty="0">
                <a:solidFill>
                  <a:prstClr val="black"/>
                </a:solidFill>
              </a:rPr>
              <a:t>choosing</a:t>
            </a:r>
          </a:p>
          <a:p>
            <a:r>
              <a:rPr lang="en-GB" sz="900" dirty="0">
                <a:solidFill>
                  <a:prstClr val="black"/>
                </a:solidFill>
              </a:rPr>
              <a:t>Reduction in hospital admissions among users of specialist mental health services – split by elective and</a:t>
            </a:r>
          </a:p>
          <a:p>
            <a:r>
              <a:rPr lang="en-GB" sz="900" dirty="0">
                <a:solidFill>
                  <a:prstClr val="black"/>
                </a:solidFill>
              </a:rPr>
              <a:t>emergency </a:t>
            </a:r>
            <a:r>
              <a:rPr lang="en-GB" sz="900" dirty="0">
                <a:solidFill>
                  <a:prstClr val="black"/>
                </a:solidFill>
              </a:rPr>
              <a:t>admissions</a:t>
            </a:r>
            <a:endParaRPr lang="en-GB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90492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520" y="1556792"/>
            <a:ext cx="8964489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sz="2200" dirty="0">
                <a:solidFill>
                  <a:srgbClr val="002060"/>
                </a:solidFill>
              </a:rPr>
              <a:t>Agree </a:t>
            </a:r>
            <a:r>
              <a:rPr lang="en-GB" sz="2200" dirty="0">
                <a:solidFill>
                  <a:srgbClr val="002060"/>
                </a:solidFill>
              </a:rPr>
              <a:t>the target changes in activity levels </a:t>
            </a:r>
            <a:r>
              <a:rPr lang="en-GB" sz="2200" dirty="0">
                <a:solidFill>
                  <a:srgbClr val="002060"/>
                </a:solidFill>
              </a:rPr>
              <a:t>and financial </a:t>
            </a:r>
            <a:r>
              <a:rPr lang="en-GB" sz="2200" dirty="0">
                <a:solidFill>
                  <a:srgbClr val="002060"/>
                </a:solidFill>
              </a:rPr>
              <a:t>impact modelling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200" dirty="0">
                <a:solidFill>
                  <a:srgbClr val="002060"/>
                </a:solidFill>
              </a:rPr>
              <a:t>Identify </a:t>
            </a:r>
            <a:r>
              <a:rPr lang="en-GB" sz="2200" dirty="0" smtClean="0">
                <a:solidFill>
                  <a:srgbClr val="002060"/>
                </a:solidFill>
              </a:rPr>
              <a:t>the service operating model </a:t>
            </a:r>
            <a:r>
              <a:rPr lang="en-GB" sz="2200" dirty="0">
                <a:solidFill>
                  <a:srgbClr val="002060"/>
                </a:solidFill>
              </a:rPr>
              <a:t>and </a:t>
            </a:r>
            <a:r>
              <a:rPr lang="en-GB" sz="2200" dirty="0" smtClean="0">
                <a:solidFill>
                  <a:srgbClr val="002060"/>
                </a:solidFill>
              </a:rPr>
              <a:t>early quick wins or development </a:t>
            </a:r>
            <a:r>
              <a:rPr lang="en-GB" sz="2200" dirty="0">
                <a:solidFill>
                  <a:srgbClr val="002060"/>
                </a:solidFill>
              </a:rPr>
              <a:t>opportunities for 16/17</a:t>
            </a:r>
            <a:endParaRPr lang="en-GB" sz="2200" dirty="0">
              <a:solidFill>
                <a:srgbClr val="00206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sz="2200" dirty="0">
                <a:solidFill>
                  <a:srgbClr val="002060"/>
                </a:solidFill>
              </a:rPr>
              <a:t>Map and establish </a:t>
            </a:r>
            <a:r>
              <a:rPr lang="en-GB" sz="2200" dirty="0">
                <a:solidFill>
                  <a:srgbClr val="002060"/>
                </a:solidFill>
              </a:rPr>
              <a:t>the links with </a:t>
            </a:r>
            <a:r>
              <a:rPr lang="en-GB" sz="2200" dirty="0" smtClean="0">
                <a:solidFill>
                  <a:srgbClr val="002060"/>
                </a:solidFill>
              </a:rPr>
              <a:t>NHS and Local Authority related </a:t>
            </a:r>
            <a:r>
              <a:rPr lang="en-GB" sz="2200" dirty="0">
                <a:solidFill>
                  <a:srgbClr val="002060"/>
                </a:solidFill>
              </a:rPr>
              <a:t>projects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rgbClr val="002060"/>
                </a:solidFill>
              </a:rPr>
              <a:t>Primary </a:t>
            </a:r>
            <a:r>
              <a:rPr lang="en-GB" sz="2200" dirty="0">
                <a:solidFill>
                  <a:srgbClr val="002060"/>
                </a:solidFill>
              </a:rPr>
              <a:t>Care </a:t>
            </a:r>
            <a:r>
              <a:rPr lang="en-GB" sz="2200" dirty="0">
                <a:solidFill>
                  <a:srgbClr val="002060"/>
                </a:solidFill>
              </a:rPr>
              <a:t>Strategy and local plans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rgbClr val="002060"/>
                </a:solidFill>
              </a:rPr>
              <a:t>Better Care Fund Plans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rgbClr val="002060"/>
                </a:solidFill>
              </a:rPr>
              <a:t>CCG Operating Plans for 16/17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rgbClr val="002060"/>
                </a:solidFill>
              </a:rPr>
              <a:t>Wider system Workforce </a:t>
            </a:r>
            <a:r>
              <a:rPr lang="en-GB" sz="2200" dirty="0">
                <a:solidFill>
                  <a:srgbClr val="002060"/>
                </a:solidFill>
              </a:rPr>
              <a:t>Strategy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rgbClr val="002060"/>
                </a:solidFill>
              </a:rPr>
              <a:t>Connecting </a:t>
            </a:r>
            <a:r>
              <a:rPr lang="en-GB" sz="2200" dirty="0">
                <a:solidFill>
                  <a:srgbClr val="002060"/>
                </a:solidFill>
              </a:rPr>
              <a:t>Care and expanding technology enabled care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rgbClr val="002060"/>
                </a:solidFill>
              </a:rPr>
              <a:t>CCG Transformation Board work </a:t>
            </a:r>
            <a:r>
              <a:rPr lang="en-GB" sz="2200" dirty="0" smtClean="0">
                <a:solidFill>
                  <a:srgbClr val="002060"/>
                </a:solidFill>
              </a:rPr>
              <a:t>programmes</a:t>
            </a:r>
            <a:endParaRPr lang="en-GB" sz="2200" dirty="0">
              <a:solidFill>
                <a:srgbClr val="002060"/>
              </a:solidFill>
            </a:endParaRPr>
          </a:p>
          <a:p>
            <a:endParaRPr lang="en-GB" sz="2200" dirty="0">
              <a:solidFill>
                <a:srgbClr val="00206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9512" y="1681644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sz="2800" dirty="0">
              <a:solidFill>
                <a:srgbClr val="002060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30832" y="620688"/>
            <a:ext cx="822960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b="1" dirty="0" smtClean="0">
                <a:solidFill>
                  <a:srgbClr val="4F81BD">
                    <a:lumMod val="50000"/>
                  </a:srgbClr>
                </a:solidFill>
              </a:rPr>
              <a:t>Next steps. </a:t>
            </a:r>
            <a:endParaRPr lang="en-GB" sz="3600" b="1" dirty="0">
              <a:solidFill>
                <a:srgbClr val="4F81BD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5490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994</Words>
  <Application>Microsoft Office PowerPoint</Application>
  <PresentationFormat>On-screen Show (4:3)</PresentationFormat>
  <Paragraphs>112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1_Office Theme</vt:lpstr>
      <vt:lpstr>Berkshire West 10 Frail and Older People Pathway Redesign Programme</vt:lpstr>
      <vt:lpstr>PowerPoint Presentation</vt:lpstr>
      <vt:lpstr>PowerPoint Presentation</vt:lpstr>
      <vt:lpstr>PowerPoint Presentation</vt:lpstr>
      <vt:lpstr>PowerPoint Presentation</vt:lpstr>
      <vt:lpstr>Frail Elderly Pathway Programme - Logic Model</vt:lpstr>
      <vt:lpstr>PowerPoint Presentation</vt:lpstr>
    </vt:vector>
  </TitlesOfParts>
  <Company>CSCSU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Berkshire West 10 Frail and Older People Pathway Redesign Programme</dc:title>
  <dc:creator>Fiona Slevin-Brown</dc:creator>
  <cp:lastModifiedBy>Fiona Slevin-Brown</cp:lastModifiedBy>
  <cp:revision>1</cp:revision>
  <dcterms:created xsi:type="dcterms:W3CDTF">2016-02-22T13:38:51Z</dcterms:created>
  <dcterms:modified xsi:type="dcterms:W3CDTF">2016-02-22T13:45:50Z</dcterms:modified>
</cp:coreProperties>
</file>